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892" r:id="rId3"/>
  </p:sldMasterIdLst>
  <p:notesMasterIdLst>
    <p:notesMasterId r:id="rId9"/>
  </p:notesMasterIdLst>
  <p:sldIdLst>
    <p:sldId id="386" r:id="rId4"/>
    <p:sldId id="387" r:id="rId5"/>
    <p:sldId id="392" r:id="rId6"/>
    <p:sldId id="398" r:id="rId7"/>
    <p:sldId id="399" r:id="rId8"/>
  </p:sldIdLst>
  <p:sldSz cx="12192000" cy="6858000"/>
  <p:notesSz cx="6797675" cy="9926638"/>
  <p:defaultTextStyle>
    <a:defPPr>
      <a:defRPr lang="it-IT"/>
    </a:defPPr>
    <a:lvl1pPr algn="l" defTabSz="457200" rtl="0" eaLnBrk="0" fontAlgn="base" hangingPunct="0">
      <a:spcBef>
        <a:spcPct val="0"/>
      </a:spcBef>
      <a:spcAft>
        <a:spcPct val="0"/>
      </a:spcAft>
      <a:defRPr kern="1200">
        <a:solidFill>
          <a:schemeClr val="tx1"/>
        </a:solidFill>
        <a:latin typeface="Arial" charset="0"/>
        <a:ea typeface="ヒラギノ角ゴ Pro W3" pitchFamily="-65"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ヒラギノ角ゴ Pro W3" pitchFamily="-65"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ヒラギノ角ゴ Pro W3" pitchFamily="-65"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ヒラギノ角ゴ Pro W3" pitchFamily="-65"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ヒラギノ角ゴ Pro W3" pitchFamily="-65" charset="-128"/>
        <a:cs typeface="+mn-cs"/>
      </a:defRPr>
    </a:lvl5pPr>
    <a:lvl6pPr marL="2286000" algn="l" defTabSz="914400" rtl="0" eaLnBrk="1" latinLnBrk="0" hangingPunct="1">
      <a:defRPr kern="1200">
        <a:solidFill>
          <a:schemeClr val="tx1"/>
        </a:solidFill>
        <a:latin typeface="Arial" charset="0"/>
        <a:ea typeface="ヒラギノ角ゴ Pro W3" pitchFamily="-65" charset="-128"/>
        <a:cs typeface="+mn-cs"/>
      </a:defRPr>
    </a:lvl6pPr>
    <a:lvl7pPr marL="2743200" algn="l" defTabSz="914400" rtl="0" eaLnBrk="1" latinLnBrk="0" hangingPunct="1">
      <a:defRPr kern="1200">
        <a:solidFill>
          <a:schemeClr val="tx1"/>
        </a:solidFill>
        <a:latin typeface="Arial" charset="0"/>
        <a:ea typeface="ヒラギノ角ゴ Pro W3" pitchFamily="-65" charset="-128"/>
        <a:cs typeface="+mn-cs"/>
      </a:defRPr>
    </a:lvl7pPr>
    <a:lvl8pPr marL="3200400" algn="l" defTabSz="914400" rtl="0" eaLnBrk="1" latinLnBrk="0" hangingPunct="1">
      <a:defRPr kern="1200">
        <a:solidFill>
          <a:schemeClr val="tx1"/>
        </a:solidFill>
        <a:latin typeface="Arial" charset="0"/>
        <a:ea typeface="ヒラギノ角ゴ Pro W3" pitchFamily="-65" charset="-128"/>
        <a:cs typeface="+mn-cs"/>
      </a:defRPr>
    </a:lvl8pPr>
    <a:lvl9pPr marL="3657600" algn="l" defTabSz="914400" rtl="0" eaLnBrk="1" latinLnBrk="0" hangingPunct="1">
      <a:defRPr kern="1200">
        <a:solidFill>
          <a:schemeClr val="tx1"/>
        </a:solidFill>
        <a:latin typeface="Arial" charset="0"/>
        <a:ea typeface="ヒラギノ角ゴ Pro W3" pitchFamily="-65"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072E"/>
    <a:srgbClr val="000099"/>
    <a:srgbClr val="042DFC"/>
    <a:srgbClr val="44546A"/>
    <a:srgbClr val="FFFFFF"/>
    <a:srgbClr val="CD082E"/>
    <a:srgbClr val="9EA2A2"/>
    <a:srgbClr val="545859"/>
    <a:srgbClr val="CD072D"/>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598" autoAdjust="0"/>
    <p:restoredTop sz="95726" autoAdjust="0"/>
  </p:normalViewPr>
  <p:slideViewPr>
    <p:cSldViewPr snapToGrid="0" snapToObjects="1">
      <p:cViewPr varScale="1">
        <p:scale>
          <a:sx n="110" d="100"/>
          <a:sy n="110" d="100"/>
        </p:scale>
        <p:origin x="1176" y="6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it-IT"/>
              <a:t>Le</a:t>
            </a:r>
            <a:r>
              <a:rPr lang="it-IT" baseline="0"/>
              <a:t> cooperative di comunità Legacoop per anno di costituzione</a:t>
            </a:r>
            <a:endParaRPr lang="it-IT"/>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Foglio1!$U$10:$U$34</c:f>
              <c:strCache>
                <c:ptCount val="25"/>
                <c:pt idx="0">
                  <c:v>1907</c:v>
                </c:pt>
                <c:pt idx="1">
                  <c:v>1972</c:v>
                </c:pt>
                <c:pt idx="2">
                  <c:v>1980</c:v>
                </c:pt>
                <c:pt idx="3">
                  <c:v>1983</c:v>
                </c:pt>
                <c:pt idx="4">
                  <c:v>1991</c:v>
                </c:pt>
                <c:pt idx="5">
                  <c:v>1999</c:v>
                </c:pt>
                <c:pt idx="6">
                  <c:v>2002</c:v>
                </c:pt>
                <c:pt idx="7">
                  <c:v>2003</c:v>
                </c:pt>
                <c:pt idx="8">
                  <c:v>2004</c:v>
                </c:pt>
                <c:pt idx="9">
                  <c:v>2005</c:v>
                </c:pt>
                <c:pt idx="10">
                  <c:v>2008</c:v>
                </c:pt>
                <c:pt idx="11">
                  <c:v>2011</c:v>
                </c:pt>
                <c:pt idx="12">
                  <c:v>2012</c:v>
                </c:pt>
                <c:pt idx="13">
                  <c:v>2014</c:v>
                </c:pt>
                <c:pt idx="14">
                  <c:v>2015</c:v>
                </c:pt>
                <c:pt idx="15">
                  <c:v>2016</c:v>
                </c:pt>
                <c:pt idx="16">
                  <c:v>2017</c:v>
                </c:pt>
                <c:pt idx="17">
                  <c:v>2018</c:v>
                </c:pt>
                <c:pt idx="18">
                  <c:v>2019</c:v>
                </c:pt>
                <c:pt idx="19">
                  <c:v>2020</c:v>
                </c:pt>
                <c:pt idx="20">
                  <c:v>2021</c:v>
                </c:pt>
                <c:pt idx="21">
                  <c:v>2022</c:v>
                </c:pt>
                <c:pt idx="22">
                  <c:v>2023</c:v>
                </c:pt>
                <c:pt idx="23">
                  <c:v>2024</c:v>
                </c:pt>
                <c:pt idx="24">
                  <c:v>2025</c:v>
                </c:pt>
              </c:strCache>
            </c:strRef>
          </c:cat>
          <c:val>
            <c:numRef>
              <c:f>Foglio1!$V$10:$V$34</c:f>
              <c:numCache>
                <c:formatCode>General</c:formatCode>
                <c:ptCount val="25"/>
                <c:pt idx="0">
                  <c:v>1</c:v>
                </c:pt>
                <c:pt idx="1">
                  <c:v>1</c:v>
                </c:pt>
                <c:pt idx="2">
                  <c:v>2</c:v>
                </c:pt>
                <c:pt idx="3">
                  <c:v>1</c:v>
                </c:pt>
                <c:pt idx="4">
                  <c:v>1</c:v>
                </c:pt>
                <c:pt idx="5">
                  <c:v>2</c:v>
                </c:pt>
                <c:pt idx="6">
                  <c:v>1</c:v>
                </c:pt>
                <c:pt idx="7">
                  <c:v>1</c:v>
                </c:pt>
                <c:pt idx="8">
                  <c:v>2</c:v>
                </c:pt>
                <c:pt idx="9">
                  <c:v>2</c:v>
                </c:pt>
                <c:pt idx="10">
                  <c:v>1</c:v>
                </c:pt>
                <c:pt idx="11">
                  <c:v>4</c:v>
                </c:pt>
                <c:pt idx="12">
                  <c:v>2</c:v>
                </c:pt>
                <c:pt idx="13">
                  <c:v>1</c:v>
                </c:pt>
                <c:pt idx="14">
                  <c:v>3</c:v>
                </c:pt>
                <c:pt idx="15">
                  <c:v>5</c:v>
                </c:pt>
                <c:pt idx="16">
                  <c:v>4</c:v>
                </c:pt>
                <c:pt idx="17">
                  <c:v>10</c:v>
                </c:pt>
                <c:pt idx="18">
                  <c:v>14</c:v>
                </c:pt>
                <c:pt idx="19">
                  <c:v>15</c:v>
                </c:pt>
                <c:pt idx="20">
                  <c:v>9</c:v>
                </c:pt>
                <c:pt idx="21">
                  <c:v>12</c:v>
                </c:pt>
                <c:pt idx="22">
                  <c:v>8</c:v>
                </c:pt>
                <c:pt idx="23">
                  <c:v>3</c:v>
                </c:pt>
                <c:pt idx="24">
                  <c:v>1</c:v>
                </c:pt>
              </c:numCache>
            </c:numRef>
          </c:val>
          <c:extLst>
            <c:ext xmlns:c16="http://schemas.microsoft.com/office/drawing/2014/chart" uri="{C3380CC4-5D6E-409C-BE32-E72D297353CC}">
              <c16:uniqueId val="{00000000-BBA3-495A-9DB5-8DE02AEF01C3}"/>
            </c:ext>
          </c:extLst>
        </c:ser>
        <c:dLbls>
          <c:dLblPos val="outEnd"/>
          <c:showLegendKey val="0"/>
          <c:showVal val="1"/>
          <c:showCatName val="0"/>
          <c:showSerName val="0"/>
          <c:showPercent val="0"/>
          <c:showBubbleSize val="0"/>
        </c:dLbls>
        <c:gapWidth val="219"/>
        <c:overlap val="-27"/>
        <c:axId val="622113056"/>
        <c:axId val="622111616"/>
      </c:barChart>
      <c:catAx>
        <c:axId val="622113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622111616"/>
        <c:crosses val="autoZero"/>
        <c:auto val="1"/>
        <c:lblAlgn val="ctr"/>
        <c:lblOffset val="100"/>
        <c:noMultiLvlLbl val="0"/>
      </c:catAx>
      <c:valAx>
        <c:axId val="622111616"/>
        <c:scaling>
          <c:orientation val="minMax"/>
        </c:scaling>
        <c:delete val="1"/>
        <c:axPos val="l"/>
        <c:numFmt formatCode="General" sourceLinked="1"/>
        <c:majorTickMark val="none"/>
        <c:minorTickMark val="none"/>
        <c:tickLblPos val="nextTo"/>
        <c:crossAx val="622113056"/>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00" b="1" i="0" u="none" strike="noStrike" kern="1200" cap="all" spc="100" normalizeH="0" baseline="0">
                <a:solidFill>
                  <a:schemeClr val="lt1"/>
                </a:solidFill>
                <a:latin typeface="+mn-lt"/>
                <a:ea typeface="+mn-ea"/>
                <a:cs typeface="+mn-cs"/>
              </a:defRPr>
            </a:pPr>
            <a:r>
              <a:rPr lang="en-US"/>
              <a:t>Numero di cooperative di comunità aderenti per anno</a:t>
            </a:r>
          </a:p>
        </c:rich>
      </c:tx>
      <c:overlay val="0"/>
      <c:spPr>
        <a:noFill/>
        <a:ln>
          <a:noFill/>
        </a:ln>
        <a:effectLst/>
      </c:spPr>
      <c:txPr>
        <a:bodyPr rot="0" spcFirstLastPara="1" vertOverflow="ellipsis" vert="horz" wrap="square" anchor="ctr" anchorCtr="1"/>
        <a:lstStyle/>
        <a:p>
          <a:pPr>
            <a:defRPr sz="1500" b="1" i="0" u="none" strike="noStrike" kern="1200" cap="all" spc="100" normalizeH="0" baseline="0">
              <a:solidFill>
                <a:schemeClr val="lt1"/>
              </a:solidFill>
              <a:latin typeface="+mn-lt"/>
              <a:ea typeface="+mn-ea"/>
              <a:cs typeface="+mn-cs"/>
            </a:defRPr>
          </a:pPr>
          <a:endParaRPr lang="it-IT"/>
        </a:p>
      </c:txPr>
    </c:title>
    <c:autoTitleDeleted val="0"/>
    <c:plotArea>
      <c:layout/>
      <c:lineChart>
        <c:grouping val="stacked"/>
        <c:varyColors val="0"/>
        <c:ser>
          <c:idx val="0"/>
          <c:order val="0"/>
          <c:tx>
            <c:strRef>
              <c:f>Foglio1!$A$2</c:f>
              <c:strCache>
                <c:ptCount val="1"/>
                <c:pt idx="0">
                  <c:v>n</c:v>
                </c:pt>
              </c:strCache>
            </c:strRef>
          </c:tx>
          <c:spPr>
            <a:ln w="25400" cap="rnd">
              <a:solidFill>
                <a:schemeClr val="lt1"/>
              </a:solidFill>
              <a:round/>
            </a:ln>
            <a:effectLst>
              <a:outerShdw dist="25400" dir="2700000" algn="tl" rotWithShape="0">
                <a:schemeClr val="accent1"/>
              </a:outerShdw>
            </a:effectLst>
          </c:spPr>
          <c:marker>
            <c:symbol val="none"/>
          </c:marker>
          <c:dLbls>
            <c:spPr>
              <a:solidFill>
                <a:schemeClr val="accent1"/>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1">
                          <a:lumMod val="60000"/>
                          <a:lumOff val="40000"/>
                        </a:schemeClr>
                      </a:solidFill>
                    </a:ln>
                    <a:effectLst/>
                  </c:spPr>
                </c15:leaderLines>
              </c:ext>
            </c:extLst>
          </c:dLbls>
          <c:cat>
            <c:numRef>
              <c:f>Foglio1!$B$1:$E$1</c:f>
              <c:numCache>
                <c:formatCode>General</c:formatCode>
                <c:ptCount val="4"/>
                <c:pt idx="0">
                  <c:v>2020</c:v>
                </c:pt>
                <c:pt idx="1">
                  <c:v>2022</c:v>
                </c:pt>
                <c:pt idx="2">
                  <c:v>2024</c:v>
                </c:pt>
                <c:pt idx="3" formatCode="0">
                  <c:v>2025</c:v>
                </c:pt>
              </c:numCache>
            </c:numRef>
          </c:cat>
          <c:val>
            <c:numRef>
              <c:f>Foglio1!$B$2:$E$2</c:f>
              <c:numCache>
                <c:formatCode>General</c:formatCode>
                <c:ptCount val="4"/>
                <c:pt idx="0">
                  <c:v>55</c:v>
                </c:pt>
                <c:pt idx="1">
                  <c:v>91</c:v>
                </c:pt>
                <c:pt idx="2">
                  <c:v>102</c:v>
                </c:pt>
                <c:pt idx="3" formatCode="_-* #,##0_-;\-* #,##0_-;_-* &quot;-&quot;??_-;_-@_-">
                  <c:v>106</c:v>
                </c:pt>
              </c:numCache>
            </c:numRef>
          </c:val>
          <c:smooth val="0"/>
          <c:extLst>
            <c:ext xmlns:c16="http://schemas.microsoft.com/office/drawing/2014/chart" uri="{C3380CC4-5D6E-409C-BE32-E72D297353CC}">
              <c16:uniqueId val="{00000000-0843-4199-8568-0339E9DCE9DC}"/>
            </c:ext>
          </c:extLst>
        </c:ser>
        <c:dLbls>
          <c:dLblPos val="ctr"/>
          <c:showLegendKey val="0"/>
          <c:showVal val="1"/>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40058064"/>
        <c:axId val="40056144"/>
      </c:lineChart>
      <c:catAx>
        <c:axId val="400580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30" baseline="0">
                <a:solidFill>
                  <a:schemeClr val="lt1"/>
                </a:solidFill>
                <a:latin typeface="+mn-lt"/>
                <a:ea typeface="+mn-ea"/>
                <a:cs typeface="+mn-cs"/>
              </a:defRPr>
            </a:pPr>
            <a:endParaRPr lang="it-IT"/>
          </a:p>
        </c:txPr>
        <c:crossAx val="40056144"/>
        <c:crosses val="autoZero"/>
        <c:auto val="1"/>
        <c:lblAlgn val="ctr"/>
        <c:lblOffset val="100"/>
        <c:noMultiLvlLbl val="0"/>
      </c:catAx>
      <c:valAx>
        <c:axId val="40056144"/>
        <c:scaling>
          <c:orientation val="minMax"/>
        </c:scaling>
        <c:delete val="1"/>
        <c:axPos val="l"/>
        <c:numFmt formatCode="General" sourceLinked="1"/>
        <c:majorTickMark val="none"/>
        <c:minorTickMark val="none"/>
        <c:tickLblPos val="nextTo"/>
        <c:crossAx val="40058064"/>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solidFill>
      <a:schemeClr val="accent1"/>
    </a:solidFill>
    <a:ln w="9525" cap="flat" cmpd="sng" algn="ctr">
      <a:solidFill>
        <a:schemeClr val="lt1">
          <a:lumMod val="85000"/>
        </a:schemeClr>
      </a:solidFill>
      <a:round/>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00" b="1" i="0" u="none" strike="noStrike" kern="1200" cap="all" spc="100" normalizeH="0" baseline="0">
                <a:solidFill>
                  <a:schemeClr val="lt1"/>
                </a:solidFill>
                <a:latin typeface="+mn-lt"/>
                <a:ea typeface="+mn-ea"/>
                <a:cs typeface="+mn-cs"/>
              </a:defRPr>
            </a:pPr>
            <a:r>
              <a:rPr lang="en-US" dirty="0" err="1"/>
              <a:t>Numero</a:t>
            </a:r>
            <a:r>
              <a:rPr lang="en-US" dirty="0"/>
              <a:t> di </a:t>
            </a:r>
            <a:r>
              <a:rPr lang="en-US" dirty="0" err="1"/>
              <a:t>soci</a:t>
            </a:r>
            <a:r>
              <a:rPr lang="en-US" dirty="0"/>
              <a:t> </a:t>
            </a:r>
            <a:r>
              <a:rPr lang="en-US" dirty="0" err="1"/>
              <a:t>complessivo</a:t>
            </a:r>
            <a:r>
              <a:rPr lang="en-US" dirty="0"/>
              <a:t> </a:t>
            </a:r>
            <a:r>
              <a:rPr lang="en-US" dirty="0" err="1"/>
              <a:t>delle</a:t>
            </a:r>
            <a:r>
              <a:rPr lang="en-US" dirty="0"/>
              <a:t> cooperative di </a:t>
            </a:r>
            <a:r>
              <a:rPr lang="en-US" dirty="0" err="1"/>
              <a:t>comunità</a:t>
            </a:r>
            <a:r>
              <a:rPr lang="en-US" dirty="0"/>
              <a:t> </a:t>
            </a:r>
            <a:r>
              <a:rPr lang="en-US" dirty="0" err="1"/>
              <a:t>aderenti</a:t>
            </a:r>
            <a:r>
              <a:rPr lang="en-US" dirty="0"/>
              <a:t> per anno</a:t>
            </a:r>
          </a:p>
        </c:rich>
      </c:tx>
      <c:overlay val="0"/>
      <c:spPr>
        <a:noFill/>
        <a:ln>
          <a:noFill/>
        </a:ln>
        <a:effectLst/>
      </c:spPr>
      <c:txPr>
        <a:bodyPr rot="0" spcFirstLastPara="1" vertOverflow="ellipsis" vert="horz" wrap="square" anchor="ctr" anchorCtr="1"/>
        <a:lstStyle/>
        <a:p>
          <a:pPr>
            <a:defRPr sz="1500" b="1" i="0" u="none" strike="noStrike" kern="1200" cap="all" spc="100" normalizeH="0" baseline="0">
              <a:solidFill>
                <a:schemeClr val="lt1"/>
              </a:solidFill>
              <a:latin typeface="+mn-lt"/>
              <a:ea typeface="+mn-ea"/>
              <a:cs typeface="+mn-cs"/>
            </a:defRPr>
          </a:pPr>
          <a:endParaRPr lang="it-IT"/>
        </a:p>
      </c:txPr>
    </c:title>
    <c:autoTitleDeleted val="0"/>
    <c:plotArea>
      <c:layout/>
      <c:lineChart>
        <c:grouping val="stacked"/>
        <c:varyColors val="0"/>
        <c:ser>
          <c:idx val="0"/>
          <c:order val="0"/>
          <c:tx>
            <c:strRef>
              <c:f>Foglio1!$A$3</c:f>
              <c:strCache>
                <c:ptCount val="1"/>
                <c:pt idx="0">
                  <c:v>soci</c:v>
                </c:pt>
              </c:strCache>
            </c:strRef>
          </c:tx>
          <c:spPr>
            <a:ln w="25400" cap="rnd">
              <a:solidFill>
                <a:schemeClr val="lt1"/>
              </a:solidFill>
              <a:round/>
            </a:ln>
            <a:effectLst>
              <a:outerShdw dist="25400" dir="2700000" algn="tl" rotWithShape="0">
                <a:schemeClr val="accent1"/>
              </a:outerShdw>
            </a:effectLst>
          </c:spPr>
          <c:marker>
            <c:symbol val="none"/>
          </c:marker>
          <c:dLbls>
            <c:spPr>
              <a:solidFill>
                <a:schemeClr val="accent1"/>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1">
                          <a:lumMod val="60000"/>
                          <a:lumOff val="40000"/>
                        </a:schemeClr>
                      </a:solidFill>
                    </a:ln>
                    <a:effectLst/>
                  </c:spPr>
                </c15:leaderLines>
              </c:ext>
            </c:extLst>
          </c:dLbls>
          <c:cat>
            <c:numRef>
              <c:f>Foglio1!$B$1:$E$1</c:f>
              <c:numCache>
                <c:formatCode>General</c:formatCode>
                <c:ptCount val="4"/>
                <c:pt idx="0">
                  <c:v>2020</c:v>
                </c:pt>
                <c:pt idx="1">
                  <c:v>2022</c:v>
                </c:pt>
                <c:pt idx="2">
                  <c:v>2024</c:v>
                </c:pt>
                <c:pt idx="3" formatCode="0">
                  <c:v>2025</c:v>
                </c:pt>
              </c:numCache>
            </c:numRef>
          </c:cat>
          <c:val>
            <c:numRef>
              <c:f>Foglio1!$B$3:$E$3</c:f>
              <c:numCache>
                <c:formatCode>_-* #,##0\ _€_-;\-* #,##0\ _€_-;_-* "-"\ _€_-;_-@_-</c:formatCode>
                <c:ptCount val="4"/>
                <c:pt idx="0">
                  <c:v>2752</c:v>
                </c:pt>
                <c:pt idx="1">
                  <c:v>3290</c:v>
                </c:pt>
                <c:pt idx="2">
                  <c:v>4965</c:v>
                </c:pt>
                <c:pt idx="3">
                  <c:v>5383</c:v>
                </c:pt>
              </c:numCache>
            </c:numRef>
          </c:val>
          <c:smooth val="0"/>
          <c:extLst>
            <c:ext xmlns:c16="http://schemas.microsoft.com/office/drawing/2014/chart" uri="{C3380CC4-5D6E-409C-BE32-E72D297353CC}">
              <c16:uniqueId val="{00000000-73F8-4ACD-9367-9F0B5C733F4E}"/>
            </c:ext>
          </c:extLst>
        </c:ser>
        <c:dLbls>
          <c:dLblPos val="ctr"/>
          <c:showLegendKey val="0"/>
          <c:showVal val="1"/>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40058064"/>
        <c:axId val="40056144"/>
      </c:lineChart>
      <c:catAx>
        <c:axId val="400580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30" baseline="0">
                <a:solidFill>
                  <a:schemeClr val="lt1"/>
                </a:solidFill>
                <a:latin typeface="+mn-lt"/>
                <a:ea typeface="+mn-ea"/>
                <a:cs typeface="+mn-cs"/>
              </a:defRPr>
            </a:pPr>
            <a:endParaRPr lang="it-IT"/>
          </a:p>
        </c:txPr>
        <c:crossAx val="40056144"/>
        <c:crosses val="autoZero"/>
        <c:auto val="1"/>
        <c:lblAlgn val="ctr"/>
        <c:lblOffset val="100"/>
        <c:noMultiLvlLbl val="0"/>
      </c:catAx>
      <c:valAx>
        <c:axId val="40056144"/>
        <c:scaling>
          <c:orientation val="minMax"/>
        </c:scaling>
        <c:delete val="1"/>
        <c:axPos val="l"/>
        <c:numFmt formatCode="_-* #,##0\ _€_-;\-* #,##0\ _€_-;_-* &quot;-&quot;\ _€_-;_-@_-" sourceLinked="1"/>
        <c:majorTickMark val="none"/>
        <c:minorTickMark val="none"/>
        <c:tickLblPos val="nextTo"/>
        <c:crossAx val="40058064"/>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solidFill>
      <a:schemeClr val="accent1"/>
    </a:solidFill>
    <a:ln w="9525" cap="flat" cmpd="sng" algn="ctr">
      <a:solidFill>
        <a:schemeClr val="lt1">
          <a:lumMod val="85000"/>
        </a:schemeClr>
      </a:solidFill>
      <a:round/>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8">
  <cs:axisTitle>
    <cs:lnRef idx="0"/>
    <cs:fillRef idx="0"/>
    <cs:effectRef idx="0"/>
    <cs:fontRef idx="minor">
      <a:schemeClr val="lt1"/>
    </cs:fontRef>
    <cs:defRPr sz="900" b="1" kern="1200"/>
  </cs:axisTitle>
  <cs:categoryAxis>
    <cs:lnRef idx="0">
      <cs:styleClr val="0"/>
    </cs:lnRef>
    <cs:fillRef idx="0"/>
    <cs:effectRef idx="0"/>
    <cs:fontRef idx="minor">
      <a:schemeClr val="lt1"/>
    </cs:fontRef>
    <cs:defRPr sz="900" kern="1200" spc="3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lt1">
            <a:lumMod val="85000"/>
          </a:schemeClr>
        </a:solidFill>
        <a:round/>
      </a:ln>
    </cs:spPr>
    <cs:defRPr sz="1000" kern="1200"/>
  </cs:chartArea>
  <cs:dataLabel>
    <cs:lnRef idx="0"/>
    <cs:fillRef idx="0">
      <cs:styleClr val="0"/>
    </cs:fillRef>
    <cs:effectRef idx="0"/>
    <cs:fontRef idx="minor">
      <a:schemeClr val="lt1"/>
    </cs:fontRef>
    <cs:spPr>
      <a:solidFill>
        <a:schemeClr val="phClr"/>
      </a:solidFill>
    </cs:spPr>
    <cs:defRPr sz="900" b="1" kern="1200"/>
  </cs:dataLabel>
  <cs:dataLabelCallout>
    <cs:lnRef idx="0">
      <cs:styleClr val="auto"/>
    </cs:lnRef>
    <cs:fillRef idx="0"/>
    <cs:effectRef idx="0"/>
    <cs:fontRef idx="minor">
      <cs:styleClr val="auto"/>
    </cs:fontRef>
    <cs:spPr>
      <a:solidFill>
        <a:schemeClr val="lt1"/>
      </a:solidFill>
      <a:ln>
        <a:solidFill>
          <a:schemeClr val="ph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25400"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cs:spPr>
  </cs:dataPointMarker>
  <cs:dataPointMarkerLayout symbol="circle" size="14"/>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900"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defRPr sz="900"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500"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900"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8">
  <cs:axisTitle>
    <cs:lnRef idx="0"/>
    <cs:fillRef idx="0"/>
    <cs:effectRef idx="0"/>
    <cs:fontRef idx="minor">
      <a:schemeClr val="lt1"/>
    </cs:fontRef>
    <cs:defRPr sz="900" b="1" kern="1200"/>
  </cs:axisTitle>
  <cs:categoryAxis>
    <cs:lnRef idx="0">
      <cs:styleClr val="0"/>
    </cs:lnRef>
    <cs:fillRef idx="0"/>
    <cs:effectRef idx="0"/>
    <cs:fontRef idx="minor">
      <a:schemeClr val="lt1"/>
    </cs:fontRef>
    <cs:defRPr sz="900" kern="1200" spc="3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lt1">
            <a:lumMod val="85000"/>
          </a:schemeClr>
        </a:solidFill>
        <a:round/>
      </a:ln>
    </cs:spPr>
    <cs:defRPr sz="1000" kern="1200"/>
  </cs:chartArea>
  <cs:dataLabel>
    <cs:lnRef idx="0"/>
    <cs:fillRef idx="0">
      <cs:styleClr val="0"/>
    </cs:fillRef>
    <cs:effectRef idx="0"/>
    <cs:fontRef idx="minor">
      <a:schemeClr val="lt1"/>
    </cs:fontRef>
    <cs:spPr>
      <a:solidFill>
        <a:schemeClr val="phClr"/>
      </a:solidFill>
    </cs:spPr>
    <cs:defRPr sz="900" b="1" kern="1200"/>
  </cs:dataLabel>
  <cs:dataLabelCallout>
    <cs:lnRef idx="0">
      <cs:styleClr val="auto"/>
    </cs:lnRef>
    <cs:fillRef idx="0"/>
    <cs:effectRef idx="0"/>
    <cs:fontRef idx="minor">
      <cs:styleClr val="auto"/>
    </cs:fontRef>
    <cs:spPr>
      <a:solidFill>
        <a:schemeClr val="lt1"/>
      </a:solidFill>
      <a:ln>
        <a:solidFill>
          <a:schemeClr val="ph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25400"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cs:spPr>
  </cs:dataPointMarker>
  <cs:dataPointMarkerLayout symbol="circle" size="14"/>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900"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defRPr sz="900"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500"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900"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62CDEAB-5B13-4E20-B90E-1B5FAEC7784E}" type="datetimeFigureOut">
              <a:rPr lang="it-IT" smtClean="0"/>
              <a:t>25/09/2025</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8C899C1-44AD-41A4-AB85-B76EE6148FBA}" type="slidenum">
              <a:rPr lang="it-IT" smtClean="0"/>
              <a:t>‹N›</a:t>
            </a:fld>
            <a:endParaRPr lang="it-IT"/>
          </a:p>
        </p:txBody>
      </p:sp>
    </p:spTree>
    <p:extLst>
      <p:ext uri="{BB962C8B-B14F-4D97-AF65-F5344CB8AC3E}">
        <p14:creationId xmlns:p14="http://schemas.microsoft.com/office/powerpoint/2010/main" val="4181967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713297" y="3216164"/>
            <a:ext cx="10363200" cy="1470025"/>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Fare clic per modificare stile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ECE87C54-A7DE-EE4E-997F-9FD208C34CBA}"/>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09</a:t>
            </a:r>
          </a:p>
        </p:txBody>
      </p:sp>
      <p:sp>
        <p:nvSpPr>
          <p:cNvPr id="9" name="Sottotitolo 2">
            <a:extLst>
              <a:ext uri="{FF2B5EF4-FFF2-40B4-BE49-F238E27FC236}">
                <a16:creationId xmlns:a16="http://schemas.microsoft.com/office/drawing/2014/main" id="{56F1F053-B612-D340-9647-F6694C52C8DA}"/>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7EF1B6-0E7E-FB41-8634-84943C4FB029}"/>
              </a:ext>
            </a:extLst>
          </p:cNvPr>
          <p:cNvSpPr>
            <a:spLocks noGrp="1"/>
          </p:cNvSpPr>
          <p:nvPr>
            <p:ph type="title"/>
          </p:nvPr>
        </p:nvSpPr>
        <p:spPr/>
        <p:txBody>
          <a:bodyPr anchor="t"/>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EFE2C27D-E258-E64E-B047-F60B6399F5B2}"/>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C96FB8DB-4728-7A4B-9CE6-AE27FBBD9149}"/>
              </a:ext>
            </a:extLst>
          </p:cNvPr>
          <p:cNvSpPr>
            <a:spLocks noGrp="1"/>
          </p:cNvSpPr>
          <p:nvPr>
            <p:ph type="dt" sz="half" idx="10"/>
          </p:nvPr>
        </p:nvSpPr>
        <p:spPr/>
        <p:txBody>
          <a:bodyPr/>
          <a:lstStyle/>
          <a:p>
            <a:fld id="{21EE1DF1-B1B6-9C4C-B0A5-B5DF58326CAC}" type="datetimeFigureOut">
              <a:rPr lang="it-IT" smtClean="0"/>
              <a:t>25/09/2025</a:t>
            </a:fld>
            <a:endParaRPr lang="it-IT"/>
          </a:p>
        </p:txBody>
      </p:sp>
      <p:sp>
        <p:nvSpPr>
          <p:cNvPr id="5" name="Segnaposto piè di pagina 4">
            <a:extLst>
              <a:ext uri="{FF2B5EF4-FFF2-40B4-BE49-F238E27FC236}">
                <a16:creationId xmlns:a16="http://schemas.microsoft.com/office/drawing/2014/main" id="{228D048C-675B-A649-96F2-87ADAF04602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DEAB4F-DD22-8F48-A6EA-997DDC931DFA}"/>
              </a:ext>
            </a:extLst>
          </p:cNvPr>
          <p:cNvSpPr>
            <a:spLocks noGrp="1"/>
          </p:cNvSpPr>
          <p:nvPr>
            <p:ph type="sldNum" sz="quarter" idx="12"/>
          </p:nvPr>
        </p:nvSpPr>
        <p:spPr/>
        <p:txBody>
          <a:bodyPr/>
          <a:lstStyle/>
          <a:p>
            <a:fld id="{CFEAC768-92A0-DB44-9843-38352E3BAD16}" type="slidenum">
              <a:rPr lang="it-IT" smtClean="0"/>
              <a:t>‹N›</a:t>
            </a:fld>
            <a:endParaRPr lang="it-IT"/>
          </a:p>
        </p:txBody>
      </p:sp>
    </p:spTree>
    <p:extLst>
      <p:ext uri="{BB962C8B-B14F-4D97-AF65-F5344CB8AC3E}">
        <p14:creationId xmlns:p14="http://schemas.microsoft.com/office/powerpoint/2010/main" val="719982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430C2F9-273A-9547-8029-4CCDC9AFEF35}"/>
              </a:ext>
            </a:extLst>
          </p:cNvPr>
          <p:cNvSpPr>
            <a:spLocks noGrp="1"/>
          </p:cNvSpPr>
          <p:nvPr>
            <p:ph type="dt" sz="half" idx="10"/>
          </p:nvPr>
        </p:nvSpPr>
        <p:spPr/>
        <p:txBody>
          <a:bodyPr/>
          <a:lstStyle/>
          <a:p>
            <a:fld id="{21EE1DF1-B1B6-9C4C-B0A5-B5DF58326CAC}" type="datetimeFigureOut">
              <a:rPr lang="it-IT" smtClean="0"/>
              <a:t>25/09/2025</a:t>
            </a:fld>
            <a:endParaRPr lang="it-IT"/>
          </a:p>
        </p:txBody>
      </p:sp>
      <p:sp>
        <p:nvSpPr>
          <p:cNvPr id="3" name="Segnaposto piè di pagina 2">
            <a:extLst>
              <a:ext uri="{FF2B5EF4-FFF2-40B4-BE49-F238E27FC236}">
                <a16:creationId xmlns:a16="http://schemas.microsoft.com/office/drawing/2014/main" id="{311FDB52-6C13-3E46-A9C7-605E7F92BA0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8E99AC8-A04C-0B4E-BE4B-AF2DDD216C97}"/>
              </a:ext>
            </a:extLst>
          </p:cNvPr>
          <p:cNvSpPr>
            <a:spLocks noGrp="1"/>
          </p:cNvSpPr>
          <p:nvPr>
            <p:ph type="sldNum" sz="quarter" idx="12"/>
          </p:nvPr>
        </p:nvSpPr>
        <p:spPr/>
        <p:txBody>
          <a:bodyPr/>
          <a:lstStyle/>
          <a:p>
            <a:fld id="{CFEAC768-92A0-DB44-9843-38352E3BAD16}" type="slidenum">
              <a:rPr lang="it-IT" smtClean="0"/>
              <a:t>‹N›</a:t>
            </a:fld>
            <a:endParaRPr lang="it-IT"/>
          </a:p>
        </p:txBody>
      </p:sp>
    </p:spTree>
    <p:extLst>
      <p:ext uri="{BB962C8B-B14F-4D97-AF65-F5344CB8AC3E}">
        <p14:creationId xmlns:p14="http://schemas.microsoft.com/office/powerpoint/2010/main" val="5035122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DC9764-4B93-8D46-82C2-A16D2B5CCB1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014EE56-4A80-B649-A875-1EDC8D241E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C7FA0E0D-49C7-9342-BC5F-694372B415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25AA7A54-D19F-6641-9B3E-BF7117D3A2D1}"/>
              </a:ext>
            </a:extLst>
          </p:cNvPr>
          <p:cNvSpPr>
            <a:spLocks noGrp="1"/>
          </p:cNvSpPr>
          <p:nvPr>
            <p:ph type="dt" sz="half" idx="10"/>
          </p:nvPr>
        </p:nvSpPr>
        <p:spPr/>
        <p:txBody>
          <a:bodyPr/>
          <a:lstStyle/>
          <a:p>
            <a:fld id="{21EE1DF1-B1B6-9C4C-B0A5-B5DF58326CAC}" type="datetimeFigureOut">
              <a:rPr lang="it-IT" smtClean="0"/>
              <a:t>25/09/2025</a:t>
            </a:fld>
            <a:endParaRPr lang="it-IT"/>
          </a:p>
        </p:txBody>
      </p:sp>
      <p:sp>
        <p:nvSpPr>
          <p:cNvPr id="6" name="Segnaposto piè di pagina 5">
            <a:extLst>
              <a:ext uri="{FF2B5EF4-FFF2-40B4-BE49-F238E27FC236}">
                <a16:creationId xmlns:a16="http://schemas.microsoft.com/office/drawing/2014/main" id="{C592662E-DA84-D740-AE0F-D2A0B10DA50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D1584DF-B388-CD49-B2FE-C16621AF3136}"/>
              </a:ext>
            </a:extLst>
          </p:cNvPr>
          <p:cNvSpPr>
            <a:spLocks noGrp="1"/>
          </p:cNvSpPr>
          <p:nvPr>
            <p:ph type="sldNum" sz="quarter" idx="12"/>
          </p:nvPr>
        </p:nvSpPr>
        <p:spPr/>
        <p:txBody>
          <a:bodyPr/>
          <a:lstStyle/>
          <a:p>
            <a:fld id="{CFEAC768-92A0-DB44-9843-38352E3BAD16}" type="slidenum">
              <a:rPr lang="it-IT" smtClean="0"/>
              <a:t>‹N›</a:t>
            </a:fld>
            <a:endParaRPr lang="it-IT"/>
          </a:p>
        </p:txBody>
      </p:sp>
    </p:spTree>
    <p:extLst>
      <p:ext uri="{BB962C8B-B14F-4D97-AF65-F5344CB8AC3E}">
        <p14:creationId xmlns:p14="http://schemas.microsoft.com/office/powerpoint/2010/main" val="9906215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C6E3EA-688B-C64A-86EB-5CD328B4FB5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4D21571-D603-FF44-A474-D318831D2C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19C22AB-90CE-9740-B6CD-0EDDF08AFE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A1CE71DB-534D-8F46-AE89-2596BDF8D3FC}"/>
              </a:ext>
            </a:extLst>
          </p:cNvPr>
          <p:cNvSpPr>
            <a:spLocks noGrp="1"/>
          </p:cNvSpPr>
          <p:nvPr>
            <p:ph type="dt" sz="half" idx="10"/>
          </p:nvPr>
        </p:nvSpPr>
        <p:spPr/>
        <p:txBody>
          <a:bodyPr/>
          <a:lstStyle/>
          <a:p>
            <a:fld id="{21EE1DF1-B1B6-9C4C-B0A5-B5DF58326CAC}" type="datetimeFigureOut">
              <a:rPr lang="it-IT" smtClean="0"/>
              <a:t>25/09/2025</a:t>
            </a:fld>
            <a:endParaRPr lang="it-IT"/>
          </a:p>
        </p:txBody>
      </p:sp>
      <p:sp>
        <p:nvSpPr>
          <p:cNvPr id="6" name="Segnaposto piè di pagina 5">
            <a:extLst>
              <a:ext uri="{FF2B5EF4-FFF2-40B4-BE49-F238E27FC236}">
                <a16:creationId xmlns:a16="http://schemas.microsoft.com/office/drawing/2014/main" id="{D086DB6C-64D7-244B-9A88-5D3AFA258AF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1752F0E-C046-2640-9EE8-3335541435D6}"/>
              </a:ext>
            </a:extLst>
          </p:cNvPr>
          <p:cNvSpPr>
            <a:spLocks noGrp="1"/>
          </p:cNvSpPr>
          <p:nvPr>
            <p:ph type="sldNum" sz="quarter" idx="12"/>
          </p:nvPr>
        </p:nvSpPr>
        <p:spPr/>
        <p:txBody>
          <a:bodyPr/>
          <a:lstStyle/>
          <a:p>
            <a:fld id="{CFEAC768-92A0-DB44-9843-38352E3BAD16}" type="slidenum">
              <a:rPr lang="it-IT" smtClean="0"/>
              <a:t>‹N›</a:t>
            </a:fld>
            <a:endParaRPr lang="it-IT"/>
          </a:p>
        </p:txBody>
      </p:sp>
    </p:spTree>
    <p:extLst>
      <p:ext uri="{BB962C8B-B14F-4D97-AF65-F5344CB8AC3E}">
        <p14:creationId xmlns:p14="http://schemas.microsoft.com/office/powerpoint/2010/main" val="807139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520210-E720-5B49-BC0B-096651C81AB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47EF806-6303-D04F-ACC4-AD5B5D3BEBCE}"/>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188E00E-D5EF-3243-B789-7DBB51126C50}"/>
              </a:ext>
            </a:extLst>
          </p:cNvPr>
          <p:cNvSpPr>
            <a:spLocks noGrp="1"/>
          </p:cNvSpPr>
          <p:nvPr>
            <p:ph type="dt" sz="half" idx="10"/>
          </p:nvPr>
        </p:nvSpPr>
        <p:spPr/>
        <p:txBody>
          <a:bodyPr/>
          <a:lstStyle/>
          <a:p>
            <a:fld id="{21EE1DF1-B1B6-9C4C-B0A5-B5DF58326CAC}" type="datetimeFigureOut">
              <a:rPr lang="it-IT" smtClean="0"/>
              <a:t>25/09/2025</a:t>
            </a:fld>
            <a:endParaRPr lang="it-IT"/>
          </a:p>
        </p:txBody>
      </p:sp>
      <p:sp>
        <p:nvSpPr>
          <p:cNvPr id="5" name="Segnaposto piè di pagina 4">
            <a:extLst>
              <a:ext uri="{FF2B5EF4-FFF2-40B4-BE49-F238E27FC236}">
                <a16:creationId xmlns:a16="http://schemas.microsoft.com/office/drawing/2014/main" id="{EF6702C2-6772-E84E-8618-CAE1ACE88F9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41C2535-C180-C243-9984-E4F4085FE10F}"/>
              </a:ext>
            </a:extLst>
          </p:cNvPr>
          <p:cNvSpPr>
            <a:spLocks noGrp="1"/>
          </p:cNvSpPr>
          <p:nvPr>
            <p:ph type="sldNum" sz="quarter" idx="12"/>
          </p:nvPr>
        </p:nvSpPr>
        <p:spPr/>
        <p:txBody>
          <a:bodyPr/>
          <a:lstStyle/>
          <a:p>
            <a:fld id="{CFEAC768-92A0-DB44-9843-38352E3BAD16}" type="slidenum">
              <a:rPr lang="it-IT" smtClean="0"/>
              <a:t>‹N›</a:t>
            </a:fld>
            <a:endParaRPr lang="it-IT"/>
          </a:p>
        </p:txBody>
      </p:sp>
    </p:spTree>
    <p:extLst>
      <p:ext uri="{BB962C8B-B14F-4D97-AF65-F5344CB8AC3E}">
        <p14:creationId xmlns:p14="http://schemas.microsoft.com/office/powerpoint/2010/main" val="3404149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485A26E-1281-FF44-8BBE-566246E80A4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0D4C310-B4E2-D44F-B5FA-5317ECBD0D56}"/>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790A617B-785F-8449-853F-CB157D8DAB13}"/>
              </a:ext>
            </a:extLst>
          </p:cNvPr>
          <p:cNvSpPr>
            <a:spLocks noGrp="1"/>
          </p:cNvSpPr>
          <p:nvPr>
            <p:ph type="dt" sz="half" idx="10"/>
          </p:nvPr>
        </p:nvSpPr>
        <p:spPr/>
        <p:txBody>
          <a:bodyPr/>
          <a:lstStyle/>
          <a:p>
            <a:fld id="{21EE1DF1-B1B6-9C4C-B0A5-B5DF58326CAC}" type="datetimeFigureOut">
              <a:rPr lang="it-IT" smtClean="0"/>
              <a:t>25/09/2025</a:t>
            </a:fld>
            <a:endParaRPr lang="it-IT"/>
          </a:p>
        </p:txBody>
      </p:sp>
      <p:sp>
        <p:nvSpPr>
          <p:cNvPr id="5" name="Segnaposto piè di pagina 4">
            <a:extLst>
              <a:ext uri="{FF2B5EF4-FFF2-40B4-BE49-F238E27FC236}">
                <a16:creationId xmlns:a16="http://schemas.microsoft.com/office/drawing/2014/main" id="{AB8D5672-377D-9343-895C-53B5DFB318C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16990B-38EE-1F49-8109-58E179ACBD43}"/>
              </a:ext>
            </a:extLst>
          </p:cNvPr>
          <p:cNvSpPr>
            <a:spLocks noGrp="1"/>
          </p:cNvSpPr>
          <p:nvPr>
            <p:ph type="sldNum" sz="quarter" idx="12"/>
          </p:nvPr>
        </p:nvSpPr>
        <p:spPr/>
        <p:txBody>
          <a:bodyPr/>
          <a:lstStyle/>
          <a:p>
            <a:fld id="{CFEAC768-92A0-DB44-9843-38352E3BAD16}" type="slidenum">
              <a:rPr lang="it-IT" smtClean="0"/>
              <a:t>‹N›</a:t>
            </a:fld>
            <a:endParaRPr lang="it-IT"/>
          </a:p>
        </p:txBody>
      </p:sp>
    </p:spTree>
    <p:extLst>
      <p:ext uri="{BB962C8B-B14F-4D97-AF65-F5344CB8AC3E}">
        <p14:creationId xmlns:p14="http://schemas.microsoft.com/office/powerpoint/2010/main" val="2042841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a:prstGeom prst="rect">
            <a:avLst/>
          </a:prstGeom>
        </p:spPr>
        <p:txBody>
          <a:bodyPr/>
          <a:lstStyle/>
          <a:p>
            <a:r>
              <a:rPr lang="it-IT"/>
              <a:t>Fare clic per modificare stile</a:t>
            </a:r>
          </a:p>
        </p:txBody>
      </p:sp>
      <p:sp>
        <p:nvSpPr>
          <p:cNvPr id="3" name="Sottotitolo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itchFamily="-65" charset="0"/>
              </a:defRPr>
            </a:lvl1pPr>
          </a:lstStyle>
          <a:p>
            <a:fld id="{CDE98496-336C-46B9-9777-74F2747EF724}" type="datetime1">
              <a:rPr lang="it-IT"/>
              <a:pPr/>
              <a:t>25/09/2025</a:t>
            </a:fld>
            <a:endParaRPr lang="it-IT"/>
          </a:p>
        </p:txBody>
      </p:sp>
      <p:sp>
        <p:nvSpPr>
          <p:cNvPr id="5" name="Segnaposto piè di pagina 4"/>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it-IT"/>
          </a:p>
        </p:txBody>
      </p:sp>
      <p:sp>
        <p:nvSpPr>
          <p:cNvPr id="6" name="Segnaposto numero diapositiva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itchFamily="-65" charset="0"/>
              </a:defRPr>
            </a:lvl1pPr>
          </a:lstStyle>
          <a:p>
            <a:fld id="{3731A838-0BC9-4F64-B326-515567263A5F}" type="slidenum">
              <a:rPr lang="it-IT"/>
              <a:pPr/>
              <a:t>‹N›</a:t>
            </a:fld>
            <a:endParaRPr lang="it-IT"/>
          </a:p>
        </p:txBody>
      </p:sp>
    </p:spTree>
    <p:extLst>
      <p:ext uri="{BB962C8B-B14F-4D97-AF65-F5344CB8AC3E}">
        <p14:creationId xmlns:p14="http://schemas.microsoft.com/office/powerpoint/2010/main" val="235454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01</a:t>
            </a:r>
          </a:p>
        </p:txBody>
      </p:sp>
      <p:sp>
        <p:nvSpPr>
          <p:cNvPr id="3" name="Sottotitolo 2"/>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A0052A17-5797-8F4E-8F28-206AA10C0F41}"/>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02</a:t>
            </a:r>
          </a:p>
        </p:txBody>
      </p:sp>
      <p:sp>
        <p:nvSpPr>
          <p:cNvPr id="8" name="Sottotitolo 2">
            <a:extLst>
              <a:ext uri="{FF2B5EF4-FFF2-40B4-BE49-F238E27FC236}">
                <a16:creationId xmlns:a16="http://schemas.microsoft.com/office/drawing/2014/main" id="{0A467DE7-EE96-CF44-91EC-9F52C48FDFB3}"/>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61778AD9-94AE-6248-938D-52CE559FCFF7}"/>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03</a:t>
            </a:r>
          </a:p>
        </p:txBody>
      </p:sp>
      <p:sp>
        <p:nvSpPr>
          <p:cNvPr id="8" name="Sottotitolo 2">
            <a:extLst>
              <a:ext uri="{FF2B5EF4-FFF2-40B4-BE49-F238E27FC236}">
                <a16:creationId xmlns:a16="http://schemas.microsoft.com/office/drawing/2014/main" id="{0CDF8B92-FDFA-FE46-8B5A-5FEF3A2885CF}"/>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uto 2">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113CE0E8-45D8-6C42-864B-0B42C0579FD9}"/>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04</a:t>
            </a:r>
          </a:p>
        </p:txBody>
      </p:sp>
      <p:sp>
        <p:nvSpPr>
          <p:cNvPr id="9" name="Sottotitolo 2">
            <a:extLst>
              <a:ext uri="{FF2B5EF4-FFF2-40B4-BE49-F238E27FC236}">
                <a16:creationId xmlns:a16="http://schemas.microsoft.com/office/drawing/2014/main" id="{FA5CDB7D-3F3D-5744-BEEB-13DDFE1F38F2}"/>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D030A188-97AB-0F41-A861-FD976877DEB6}"/>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05</a:t>
            </a:r>
          </a:p>
        </p:txBody>
      </p:sp>
      <p:sp>
        <p:nvSpPr>
          <p:cNvPr id="11" name="Sottotitolo 2">
            <a:extLst>
              <a:ext uri="{FF2B5EF4-FFF2-40B4-BE49-F238E27FC236}">
                <a16:creationId xmlns:a16="http://schemas.microsoft.com/office/drawing/2014/main" id="{E2B553E9-F646-7646-AD77-858A2F714A41}"/>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6" name="Titolo 1">
            <a:extLst>
              <a:ext uri="{FF2B5EF4-FFF2-40B4-BE49-F238E27FC236}">
                <a16:creationId xmlns:a16="http://schemas.microsoft.com/office/drawing/2014/main" id="{9BF46BB9-F8D6-5747-A1B9-CC636E902837}"/>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06</a:t>
            </a:r>
          </a:p>
        </p:txBody>
      </p:sp>
      <p:sp>
        <p:nvSpPr>
          <p:cNvPr id="7" name="Sottotitolo 2">
            <a:extLst>
              <a:ext uri="{FF2B5EF4-FFF2-40B4-BE49-F238E27FC236}">
                <a16:creationId xmlns:a16="http://schemas.microsoft.com/office/drawing/2014/main" id="{F1A3B2CF-0BB4-1342-BEFD-8168350C07D5}"/>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uoto">
    <p:spTree>
      <p:nvGrpSpPr>
        <p:cNvPr id="1" name=""/>
        <p:cNvGrpSpPr/>
        <p:nvPr/>
      </p:nvGrpSpPr>
      <p:grpSpPr>
        <a:xfrm>
          <a:off x="0" y="0"/>
          <a:ext cx="0" cy="0"/>
          <a:chOff x="0" y="0"/>
          <a:chExt cx="0" cy="0"/>
        </a:xfrm>
      </p:grpSpPr>
      <p:sp>
        <p:nvSpPr>
          <p:cNvPr id="5" name="Titolo 1">
            <a:extLst>
              <a:ext uri="{FF2B5EF4-FFF2-40B4-BE49-F238E27FC236}">
                <a16:creationId xmlns:a16="http://schemas.microsoft.com/office/drawing/2014/main" id="{3CB5A99F-43C2-C444-93DC-732E48EF364D}"/>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07</a:t>
            </a:r>
          </a:p>
        </p:txBody>
      </p:sp>
      <p:sp>
        <p:nvSpPr>
          <p:cNvPr id="6" name="Sottotitolo 2">
            <a:extLst>
              <a:ext uri="{FF2B5EF4-FFF2-40B4-BE49-F238E27FC236}">
                <a16:creationId xmlns:a16="http://schemas.microsoft.com/office/drawing/2014/main" id="{155757B9-7936-2A47-AB29-B9F23954851D}"/>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FD370673-6D99-0249-A001-C5706CC05D3F}"/>
              </a:ext>
            </a:extLst>
          </p:cNvPr>
          <p:cNvSpPr>
            <a:spLocks noGrp="1"/>
          </p:cNvSpPr>
          <p:nvPr>
            <p:ph type="ctrTitle" hasCustomPrompt="1"/>
          </p:nvPr>
        </p:nvSpPr>
        <p:spPr>
          <a:xfrm>
            <a:off x="346509" y="2841623"/>
            <a:ext cx="1010653" cy="1752600"/>
          </a:xfrm>
          <a:prstGeom prst="rect">
            <a:avLst/>
          </a:prstGeom>
        </p:spPr>
        <p:txBody>
          <a:bodyPr/>
          <a:lstStyle>
            <a:lvl1pPr algn="l">
              <a:defRPr sz="4000">
                <a:solidFill>
                  <a:schemeClr val="bg1"/>
                </a:solidFill>
                <a:latin typeface="Arial" panose="020B0604020202020204" pitchFamily="34" charset="0"/>
                <a:cs typeface="Arial" panose="020B0604020202020204" pitchFamily="34" charset="0"/>
              </a:defRPr>
            </a:lvl1pPr>
          </a:lstStyle>
          <a:p>
            <a:r>
              <a:rPr lang="it-IT" dirty="0"/>
              <a:t>08</a:t>
            </a:r>
          </a:p>
        </p:txBody>
      </p:sp>
      <p:sp>
        <p:nvSpPr>
          <p:cNvPr id="9" name="Sottotitolo 2">
            <a:extLst>
              <a:ext uri="{FF2B5EF4-FFF2-40B4-BE49-F238E27FC236}">
                <a16:creationId xmlns:a16="http://schemas.microsoft.com/office/drawing/2014/main" id="{AD37705E-33C2-C545-810F-E229722AD56E}"/>
              </a:ext>
            </a:extLst>
          </p:cNvPr>
          <p:cNvSpPr>
            <a:spLocks noGrp="1"/>
          </p:cNvSpPr>
          <p:nvPr>
            <p:ph type="subTitle" idx="1"/>
          </p:nvPr>
        </p:nvSpPr>
        <p:spPr>
          <a:xfrm>
            <a:off x="1828799" y="2841623"/>
            <a:ext cx="9317255" cy="1752600"/>
          </a:xfrm>
          <a:prstGeom prst="rect">
            <a:avLst/>
          </a:prstGeom>
        </p:spPr>
        <p:txBody>
          <a:bodyPr/>
          <a:lstStyle>
            <a:lvl1pPr marL="0" indent="0" algn="ctr">
              <a:buNone/>
              <a:defRPr sz="4000" b="0" i="0">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jp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D072D"/>
        </a:solidFill>
        <a:effectLst/>
      </p:bgPr>
    </p:bg>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BE821423-84AD-4140-96DB-41E7A7A8B397}"/>
              </a:ext>
            </a:extLst>
          </p:cNvPr>
          <p:cNvPicPr>
            <a:picLocks noChangeAspect="1"/>
          </p:cNvPicPr>
          <p:nvPr userDrawn="1"/>
        </p:nvPicPr>
        <p:blipFill>
          <a:blip r:embed="rId3"/>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870" r:id="rId1"/>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pitchFamily="-65" charset="-128"/>
          <a:cs typeface="ヒラギノ角ゴ Pro W3" pitchFamily="-65" charset="-128"/>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5pPr>
      <a:lvl6pPr marL="4572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pitchFamily="-65" charset="-128"/>
          <a:cs typeface="ヒラギノ角ゴ Pro W3" pitchFamily="-65"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pitchFamily="-65"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4BB3FF52-EF61-C34F-8A92-EFDA3FD88DF1}"/>
              </a:ext>
            </a:extLst>
          </p:cNvPr>
          <p:cNvPicPr>
            <a:picLocks noChangeAspect="1"/>
          </p:cNvPicPr>
          <p:nvPr userDrawn="1"/>
        </p:nvPicPr>
        <p:blipFill>
          <a:blip r:embed="rId11"/>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pitchFamily="-65" charset="-128"/>
          <a:cs typeface="ヒラギノ角ゴ Pro W3" pitchFamily="-65" charset="-128"/>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ヒラギノ角ゴ Pro W3" pitchFamily="-65" charset="-128"/>
          <a:cs typeface="ヒラギノ角ゴ Pro W3" pitchFamily="-65" charset="-128"/>
        </a:defRPr>
      </a:lvl5pPr>
      <a:lvl6pPr marL="4572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ヒラギノ角ゴ Pro W3" pitchFamily="-65"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pitchFamily="-65" charset="-128"/>
          <a:cs typeface="ヒラギノ角ゴ Pro W3" pitchFamily="-65"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pitchFamily="-65"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B61AB928-6897-2A42-83C1-B2764531C9C9}"/>
              </a:ext>
            </a:extLst>
          </p:cNvPr>
          <p:cNvPicPr>
            <a:picLocks noChangeAspect="1"/>
          </p:cNvPicPr>
          <p:nvPr userDrawn="1"/>
        </p:nvPicPr>
        <p:blipFill>
          <a:blip r:embed="rId9"/>
          <a:stretch>
            <a:fillRect/>
          </a:stretch>
        </p:blipFill>
        <p:spPr>
          <a:xfrm>
            <a:off x="0" y="0"/>
            <a:ext cx="12192000" cy="6858000"/>
          </a:xfrm>
          <a:prstGeom prst="rect">
            <a:avLst/>
          </a:prstGeom>
        </p:spPr>
      </p:pic>
      <p:sp>
        <p:nvSpPr>
          <p:cNvPr id="2" name="Segnaposto titolo 1">
            <a:extLst>
              <a:ext uri="{FF2B5EF4-FFF2-40B4-BE49-F238E27FC236}">
                <a16:creationId xmlns:a16="http://schemas.microsoft.com/office/drawing/2014/main" id="{FC38092A-478D-8C42-BA14-9C4414F1DBAC}"/>
              </a:ext>
            </a:extLst>
          </p:cNvPr>
          <p:cNvSpPr>
            <a:spLocks noGrp="1"/>
          </p:cNvSpPr>
          <p:nvPr>
            <p:ph type="title"/>
          </p:nvPr>
        </p:nvSpPr>
        <p:spPr>
          <a:xfrm>
            <a:off x="838200" y="365125"/>
            <a:ext cx="8305800" cy="1325563"/>
          </a:xfrm>
          <a:prstGeom prst="rect">
            <a:avLst/>
          </a:prstGeom>
        </p:spPr>
        <p:txBody>
          <a:bodyPr vert="horz" lIns="91440" tIns="45720" rIns="91440" bIns="45720" rtlCol="0" anchor="ctr">
            <a:norm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1FABBE26-BEC3-B946-915C-F9CC41BD76C5}"/>
              </a:ext>
            </a:extLst>
          </p:cNvPr>
          <p:cNvSpPr>
            <a:spLocks noGrp="1"/>
          </p:cNvSpPr>
          <p:nvPr>
            <p:ph type="body" idx="1"/>
          </p:nvPr>
        </p:nvSpPr>
        <p:spPr>
          <a:xfrm>
            <a:off x="838200" y="1825625"/>
            <a:ext cx="10515600" cy="4351338"/>
          </a:xfrm>
          <a:prstGeom prst="rect">
            <a:avLst/>
          </a:prstGeom>
        </p:spPr>
        <p:txBody>
          <a:bodyPr vert="horz" lIns="91440" tIns="45720" rIns="91440" bIns="45720" rtlCol="0" anchor="t">
            <a:normAutofit/>
          </a:bodyPr>
          <a:lstStyle/>
          <a:p>
            <a:r>
              <a:rPr lang="it-IT" dirty="0"/>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45A0672-CE1F-8646-A0CD-F3E2368E8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EE1DF1-B1B6-9C4C-B0A5-B5DF58326CAC}" type="datetimeFigureOut">
              <a:rPr lang="it-IT" smtClean="0"/>
              <a:t>25/09/2025</a:t>
            </a:fld>
            <a:endParaRPr lang="it-IT"/>
          </a:p>
        </p:txBody>
      </p:sp>
      <p:sp>
        <p:nvSpPr>
          <p:cNvPr id="5" name="Segnaposto piè di pagina 4">
            <a:extLst>
              <a:ext uri="{FF2B5EF4-FFF2-40B4-BE49-F238E27FC236}">
                <a16:creationId xmlns:a16="http://schemas.microsoft.com/office/drawing/2014/main" id="{7BA9BEBD-5BC7-A44F-AB89-73B5B4CD4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20EDF1C7-CA11-B041-9D87-329E5C9210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AC768-92A0-DB44-9843-38352E3BAD16}" type="slidenum">
              <a:rPr lang="it-IT" smtClean="0"/>
              <a:t>‹N›</a:t>
            </a:fld>
            <a:endParaRPr lang="it-IT"/>
          </a:p>
        </p:txBody>
      </p:sp>
    </p:spTree>
    <p:extLst>
      <p:ext uri="{BB962C8B-B14F-4D97-AF65-F5344CB8AC3E}">
        <p14:creationId xmlns:p14="http://schemas.microsoft.com/office/powerpoint/2010/main" val="2728166030"/>
      </p:ext>
    </p:extLst>
  </p:cSld>
  <p:clrMap bg1="lt1" tx1="dk1" bg2="lt2" tx2="dk2" accent1="accent1" accent2="accent2" accent3="accent3" accent4="accent4" accent5="accent5" accent6="accent6" hlink="hlink" folHlink="folHlink"/>
  <p:sldLayoutIdLst>
    <p:sldLayoutId id="2147483894" r:id="rId1"/>
    <p:sldLayoutId id="2147483899" r:id="rId2"/>
    <p:sldLayoutId id="2147483900" r:id="rId3"/>
    <p:sldLayoutId id="2147483901" r:id="rId4"/>
    <p:sldLayoutId id="2147483902" r:id="rId5"/>
    <p:sldLayoutId id="2147483903" r:id="rId6"/>
    <p:sldLayoutId id="2147483904" r:id="rId7"/>
  </p:sldLayoutIdLst>
  <p:txStyles>
    <p:titleStyle>
      <a:lvl1pPr algn="l" defTabSz="914400" rtl="0" eaLnBrk="1" latinLnBrk="0" hangingPunct="1">
        <a:lnSpc>
          <a:spcPct val="90000"/>
        </a:lnSpc>
        <a:spcBef>
          <a:spcPct val="0"/>
        </a:spcBef>
        <a:buNone/>
        <a:defRPr sz="3200" kern="1200">
          <a:solidFill>
            <a:srgbClr val="9EA2A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9EA2A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E072E"/>
        </a:solidFill>
        <a:effectLst/>
      </p:bgPr>
    </p:bg>
    <p:spTree>
      <p:nvGrpSpPr>
        <p:cNvPr id="1" name=""/>
        <p:cNvGrpSpPr/>
        <p:nvPr/>
      </p:nvGrpSpPr>
      <p:grpSpPr>
        <a:xfrm>
          <a:off x="0" y="0"/>
          <a:ext cx="0" cy="0"/>
          <a:chOff x="0" y="0"/>
          <a:chExt cx="0" cy="0"/>
        </a:xfrm>
      </p:grpSpPr>
      <p:sp>
        <p:nvSpPr>
          <p:cNvPr id="9" name="Titolo 8">
            <a:extLst>
              <a:ext uri="{FF2B5EF4-FFF2-40B4-BE49-F238E27FC236}">
                <a16:creationId xmlns:a16="http://schemas.microsoft.com/office/drawing/2014/main" id="{DBF7329C-DD43-314D-8196-F1F560538387}"/>
              </a:ext>
            </a:extLst>
          </p:cNvPr>
          <p:cNvSpPr>
            <a:spLocks noGrp="1"/>
          </p:cNvSpPr>
          <p:nvPr>
            <p:ph type="ctrTitle"/>
          </p:nvPr>
        </p:nvSpPr>
        <p:spPr>
          <a:xfrm>
            <a:off x="1145592" y="3216164"/>
            <a:ext cx="10363200" cy="1470025"/>
          </a:xfrm>
        </p:spPr>
        <p:txBody>
          <a:bodyPr/>
          <a:lstStyle/>
          <a:p>
            <a:pPr algn="ctr"/>
            <a:r>
              <a:rPr lang="it-IT" sz="3600" dirty="0">
                <a:latin typeface="Arial Black" pitchFamily="-65" charset="0"/>
              </a:rPr>
              <a:t>Le cooperative di comunità Legacoop</a:t>
            </a:r>
            <a:endParaRPr lang="it-IT" sz="2800" dirty="0">
              <a:latin typeface="Arial Nova" panose="020B0504020202020204" pitchFamily="34" charset="0"/>
            </a:endParaRPr>
          </a:p>
        </p:txBody>
      </p:sp>
    </p:spTree>
    <p:extLst>
      <p:ext uri="{BB962C8B-B14F-4D97-AF65-F5344CB8AC3E}">
        <p14:creationId xmlns:p14="http://schemas.microsoft.com/office/powerpoint/2010/main" val="426628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CE3A256-C428-49E9-A0DA-5573553D067D}"/>
              </a:ext>
            </a:extLst>
          </p:cNvPr>
          <p:cNvSpPr txBox="1"/>
          <p:nvPr/>
        </p:nvSpPr>
        <p:spPr>
          <a:xfrm>
            <a:off x="1943705" y="488960"/>
            <a:ext cx="7738534" cy="769441"/>
          </a:xfrm>
          <a:prstGeom prst="rect">
            <a:avLst/>
          </a:prstGeom>
          <a:noFill/>
        </p:spPr>
        <p:txBody>
          <a:bodyPr wrap="square" rtlCol="0">
            <a:spAutoFit/>
          </a:bodyPr>
          <a:lstStyle/>
          <a:p>
            <a:r>
              <a:rPr lang="it-IT" sz="2400" b="1" dirty="0">
                <a:solidFill>
                  <a:srgbClr val="C60035"/>
                </a:solidFill>
              </a:rPr>
              <a:t>Le Cooperative di Comunità di Legacoop </a:t>
            </a:r>
          </a:p>
          <a:p>
            <a:r>
              <a:rPr lang="it-IT" sz="2000" b="1" i="1" dirty="0">
                <a:solidFill>
                  <a:srgbClr val="C60035"/>
                </a:solidFill>
              </a:rPr>
              <a:t>I numeri</a:t>
            </a:r>
          </a:p>
        </p:txBody>
      </p:sp>
      <p:sp>
        <p:nvSpPr>
          <p:cNvPr id="4" name="CasellaDiTesto 3">
            <a:extLst>
              <a:ext uri="{FF2B5EF4-FFF2-40B4-BE49-F238E27FC236}">
                <a16:creationId xmlns:a16="http://schemas.microsoft.com/office/drawing/2014/main" id="{F66A0446-802C-4393-9338-76E403697D2E}"/>
              </a:ext>
            </a:extLst>
          </p:cNvPr>
          <p:cNvSpPr txBox="1"/>
          <p:nvPr/>
        </p:nvSpPr>
        <p:spPr>
          <a:xfrm>
            <a:off x="2226734" y="4611231"/>
            <a:ext cx="7679267" cy="1938992"/>
          </a:xfrm>
          <a:prstGeom prst="rect">
            <a:avLst/>
          </a:prstGeom>
          <a:noFill/>
        </p:spPr>
        <p:txBody>
          <a:bodyPr wrap="square" rtlCol="0">
            <a:spAutoFit/>
          </a:bodyPr>
          <a:lstStyle/>
          <a:p>
            <a:pPr marL="285750" indent="-285750">
              <a:buFont typeface="Arial" panose="020B0604020202020204" pitchFamily="34" charset="0"/>
              <a:buChar char="•"/>
            </a:pPr>
            <a:r>
              <a:rPr lang="it-IT" sz="2000" dirty="0">
                <a:solidFill>
                  <a:srgbClr val="C60035"/>
                </a:solidFill>
              </a:rPr>
              <a:t>106 cooperative di comunità</a:t>
            </a:r>
            <a:endParaRPr lang="it-IT" sz="2000" dirty="0"/>
          </a:p>
          <a:p>
            <a:pPr marL="285750" indent="-285750">
              <a:buFont typeface="Arial" panose="020B0604020202020204" pitchFamily="34" charset="0"/>
              <a:buChar char="•"/>
            </a:pPr>
            <a:r>
              <a:rPr lang="it-IT" sz="2000" dirty="0">
                <a:solidFill>
                  <a:srgbClr val="C60035"/>
                </a:solidFill>
              </a:rPr>
              <a:t>5.383 soci </a:t>
            </a:r>
            <a:r>
              <a:rPr lang="it-IT" sz="2000" dirty="0"/>
              <a:t>coinvolti (</a:t>
            </a:r>
            <a:r>
              <a:rPr lang="it-IT" sz="2000" dirty="0">
                <a:solidFill>
                  <a:srgbClr val="C60035"/>
                </a:solidFill>
              </a:rPr>
              <a:t>numero medio </a:t>
            </a:r>
            <a:r>
              <a:rPr lang="it-IT" sz="2000" dirty="0"/>
              <a:t>di soci per coop: </a:t>
            </a:r>
            <a:r>
              <a:rPr lang="it-IT" sz="2000" dirty="0">
                <a:solidFill>
                  <a:srgbClr val="C60035"/>
                </a:solidFill>
              </a:rPr>
              <a:t>51</a:t>
            </a:r>
            <a:r>
              <a:rPr lang="it-IT" sz="2000" dirty="0"/>
              <a:t>)</a:t>
            </a:r>
          </a:p>
          <a:p>
            <a:pPr marL="285750" indent="-285750">
              <a:buFont typeface="Arial" panose="020B0604020202020204" pitchFamily="34" charset="0"/>
              <a:buChar char="•"/>
            </a:pPr>
            <a:r>
              <a:rPr lang="it-IT" sz="2000" dirty="0">
                <a:solidFill>
                  <a:srgbClr val="C60035"/>
                </a:solidFill>
              </a:rPr>
              <a:t>560 occupati</a:t>
            </a:r>
          </a:p>
          <a:p>
            <a:pPr marL="285750" indent="-285750">
              <a:buFont typeface="Arial" panose="020B0604020202020204" pitchFamily="34" charset="0"/>
              <a:buChar char="•"/>
            </a:pPr>
            <a:r>
              <a:rPr lang="it-IT" sz="2000" dirty="0">
                <a:solidFill>
                  <a:srgbClr val="C60035"/>
                </a:solidFill>
              </a:rPr>
              <a:t>19 regioni </a:t>
            </a:r>
            <a:r>
              <a:rPr lang="it-IT" sz="2000" dirty="0"/>
              <a:t>coinvolte</a:t>
            </a:r>
          </a:p>
          <a:p>
            <a:pPr marL="285750" indent="-285750">
              <a:buFont typeface="Arial" panose="020B0604020202020204" pitchFamily="34" charset="0"/>
              <a:buChar char="•"/>
            </a:pPr>
            <a:r>
              <a:rPr lang="it-IT" sz="2000" dirty="0">
                <a:solidFill>
                  <a:srgbClr val="C60035"/>
                </a:solidFill>
              </a:rPr>
              <a:t>33,5 mln. di euro</a:t>
            </a:r>
            <a:r>
              <a:rPr lang="it-IT" sz="2000" dirty="0"/>
              <a:t> di </a:t>
            </a:r>
            <a:r>
              <a:rPr lang="it-IT" sz="2000" dirty="0">
                <a:solidFill>
                  <a:srgbClr val="C60035"/>
                </a:solidFill>
              </a:rPr>
              <a:t>fatturato complessivo</a:t>
            </a:r>
          </a:p>
          <a:p>
            <a:pPr marL="285750" indent="-285750">
              <a:buFont typeface="Arial" panose="020B0604020202020204" pitchFamily="34" charset="0"/>
              <a:buChar char="•"/>
            </a:pPr>
            <a:r>
              <a:rPr lang="it-IT" sz="2000" dirty="0">
                <a:solidFill>
                  <a:srgbClr val="C60035"/>
                </a:solidFill>
              </a:rPr>
              <a:t>7,8 mln. di euro</a:t>
            </a:r>
            <a:r>
              <a:rPr lang="it-IT" sz="2000" dirty="0"/>
              <a:t> di</a:t>
            </a:r>
            <a:r>
              <a:rPr lang="it-IT" sz="2000" dirty="0">
                <a:solidFill>
                  <a:srgbClr val="C60035"/>
                </a:solidFill>
              </a:rPr>
              <a:t> patrimonio</a:t>
            </a:r>
          </a:p>
        </p:txBody>
      </p:sp>
      <p:graphicFrame>
        <p:nvGraphicFramePr>
          <p:cNvPr id="2" name="Grafico 1">
            <a:extLst>
              <a:ext uri="{FF2B5EF4-FFF2-40B4-BE49-F238E27FC236}">
                <a16:creationId xmlns:a16="http://schemas.microsoft.com/office/drawing/2014/main" id="{CA504793-D259-46AF-4557-78DB0A6DD0FC}"/>
              </a:ext>
            </a:extLst>
          </p:cNvPr>
          <p:cNvGraphicFramePr>
            <a:graphicFrameLocks/>
          </p:cNvGraphicFramePr>
          <p:nvPr/>
        </p:nvGraphicFramePr>
        <p:xfrm>
          <a:off x="2661241" y="1532965"/>
          <a:ext cx="6461592" cy="29505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60694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CE3A256-C428-49E9-A0DA-5573553D067D}"/>
              </a:ext>
            </a:extLst>
          </p:cNvPr>
          <p:cNvSpPr txBox="1"/>
          <p:nvPr/>
        </p:nvSpPr>
        <p:spPr>
          <a:xfrm>
            <a:off x="2226733" y="524162"/>
            <a:ext cx="7738534" cy="769441"/>
          </a:xfrm>
          <a:prstGeom prst="rect">
            <a:avLst/>
          </a:prstGeom>
          <a:noFill/>
        </p:spPr>
        <p:txBody>
          <a:bodyPr wrap="square" rtlCol="0">
            <a:spAutoFit/>
          </a:bodyPr>
          <a:lstStyle/>
          <a:p>
            <a:r>
              <a:rPr lang="it-IT" sz="2400" b="1" dirty="0">
                <a:solidFill>
                  <a:srgbClr val="C60035"/>
                </a:solidFill>
              </a:rPr>
              <a:t>Le Cooperative di Comunità di Legacoop </a:t>
            </a:r>
            <a:r>
              <a:rPr lang="it-IT" sz="2000" b="1" i="1" dirty="0">
                <a:solidFill>
                  <a:srgbClr val="C60035"/>
                </a:solidFill>
              </a:rPr>
              <a:t>distribuzione regionale e per settore associativo</a:t>
            </a:r>
            <a:endParaRPr lang="it-IT" sz="2400" b="1" i="1" dirty="0">
              <a:solidFill>
                <a:srgbClr val="C60035"/>
              </a:solidFill>
            </a:endParaRPr>
          </a:p>
        </p:txBody>
      </p:sp>
      <p:pic>
        <p:nvPicPr>
          <p:cNvPr id="2" name="Immagine 1">
            <a:extLst>
              <a:ext uri="{FF2B5EF4-FFF2-40B4-BE49-F238E27FC236}">
                <a16:creationId xmlns:a16="http://schemas.microsoft.com/office/drawing/2014/main" id="{4DC4D056-2DA3-49E7-E9A8-65346C5FE3E1}"/>
              </a:ext>
            </a:extLst>
          </p:cNvPr>
          <p:cNvPicPr>
            <a:picLocks noChangeAspect="1"/>
          </p:cNvPicPr>
          <p:nvPr/>
        </p:nvPicPr>
        <p:blipFill rotWithShape="1">
          <a:blip r:embed="rId2"/>
          <a:srcRect l="13581" t="2992" r="9620" b="3385"/>
          <a:stretch/>
        </p:blipFill>
        <p:spPr>
          <a:xfrm>
            <a:off x="6501637" y="1425916"/>
            <a:ext cx="3699353" cy="2710657"/>
          </a:xfrm>
          <a:prstGeom prst="rect">
            <a:avLst/>
          </a:prstGeom>
        </p:spPr>
      </p:pic>
      <p:sp>
        <p:nvSpPr>
          <p:cNvPr id="6" name="CasellaDiTesto 5">
            <a:extLst>
              <a:ext uri="{FF2B5EF4-FFF2-40B4-BE49-F238E27FC236}">
                <a16:creationId xmlns:a16="http://schemas.microsoft.com/office/drawing/2014/main" id="{C78011C8-BA48-1A8A-9107-046A44CF43A5}"/>
              </a:ext>
            </a:extLst>
          </p:cNvPr>
          <p:cNvSpPr txBox="1"/>
          <p:nvPr/>
        </p:nvSpPr>
        <p:spPr>
          <a:xfrm>
            <a:off x="6846864" y="4413997"/>
            <a:ext cx="3565643" cy="923330"/>
          </a:xfrm>
          <a:prstGeom prst="rect">
            <a:avLst/>
          </a:prstGeom>
          <a:noFill/>
        </p:spPr>
        <p:txBody>
          <a:bodyPr wrap="square" rtlCol="0">
            <a:spAutoFit/>
          </a:bodyPr>
          <a:lstStyle/>
          <a:p>
            <a:r>
              <a:rPr lang="it-IT" dirty="0"/>
              <a:t>Il 65% si trova nelle aree interne</a:t>
            </a:r>
          </a:p>
          <a:p>
            <a:r>
              <a:rPr lang="it-IT" dirty="0"/>
              <a:t>E il 69 % in comuni con meno di 5.000 abitanti</a:t>
            </a:r>
          </a:p>
        </p:txBody>
      </p:sp>
      <p:pic>
        <p:nvPicPr>
          <p:cNvPr id="4" name="Immagine 3">
            <a:extLst>
              <a:ext uri="{FF2B5EF4-FFF2-40B4-BE49-F238E27FC236}">
                <a16:creationId xmlns:a16="http://schemas.microsoft.com/office/drawing/2014/main" id="{72627AC7-391D-66A5-EA45-C5B2A24931D6}"/>
              </a:ext>
            </a:extLst>
          </p:cNvPr>
          <p:cNvPicPr>
            <a:picLocks noChangeAspect="1"/>
          </p:cNvPicPr>
          <p:nvPr/>
        </p:nvPicPr>
        <p:blipFill>
          <a:blip r:embed="rId3"/>
          <a:srcRect l="20042" r="20235" b="10834"/>
          <a:stretch>
            <a:fillRect/>
          </a:stretch>
        </p:blipFill>
        <p:spPr>
          <a:xfrm>
            <a:off x="1991010" y="1425916"/>
            <a:ext cx="4350508" cy="5113176"/>
          </a:xfrm>
          <a:prstGeom prst="rect">
            <a:avLst/>
          </a:prstGeom>
        </p:spPr>
      </p:pic>
    </p:spTree>
    <p:extLst>
      <p:ext uri="{BB962C8B-B14F-4D97-AF65-F5344CB8AC3E}">
        <p14:creationId xmlns:p14="http://schemas.microsoft.com/office/powerpoint/2010/main" val="1237561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AF53A-5438-AFE9-6D3E-5C0277C1FA66}"/>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3EAFEA30-9F3A-C8A2-59F5-83A9E82446FC}"/>
              </a:ext>
            </a:extLst>
          </p:cNvPr>
          <p:cNvSpPr txBox="1"/>
          <p:nvPr/>
        </p:nvSpPr>
        <p:spPr>
          <a:xfrm>
            <a:off x="1943705" y="488960"/>
            <a:ext cx="7738534" cy="769441"/>
          </a:xfrm>
          <a:prstGeom prst="rect">
            <a:avLst/>
          </a:prstGeom>
          <a:noFill/>
        </p:spPr>
        <p:txBody>
          <a:bodyPr wrap="square" rtlCol="0">
            <a:spAutoFit/>
          </a:bodyPr>
          <a:lstStyle/>
          <a:p>
            <a:r>
              <a:rPr lang="it-IT" sz="2400" b="1" dirty="0">
                <a:solidFill>
                  <a:srgbClr val="C60035"/>
                </a:solidFill>
              </a:rPr>
              <a:t>Le Cooperative di Comunità di Legacoop </a:t>
            </a:r>
          </a:p>
          <a:p>
            <a:r>
              <a:rPr lang="it-IT" sz="2000" b="1" i="1" dirty="0">
                <a:solidFill>
                  <a:srgbClr val="C60035"/>
                </a:solidFill>
              </a:rPr>
              <a:t>I numeri</a:t>
            </a:r>
          </a:p>
        </p:txBody>
      </p:sp>
      <p:graphicFrame>
        <p:nvGraphicFramePr>
          <p:cNvPr id="2" name="Grafico 1">
            <a:extLst>
              <a:ext uri="{FF2B5EF4-FFF2-40B4-BE49-F238E27FC236}">
                <a16:creationId xmlns:a16="http://schemas.microsoft.com/office/drawing/2014/main" id="{55A097EB-8EC4-B6BC-385B-2971C71B05B3}"/>
              </a:ext>
            </a:extLst>
          </p:cNvPr>
          <p:cNvGraphicFramePr>
            <a:graphicFrameLocks/>
          </p:cNvGraphicFramePr>
          <p:nvPr/>
        </p:nvGraphicFramePr>
        <p:xfrm>
          <a:off x="2526272" y="2003611"/>
          <a:ext cx="7213881" cy="162709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afico 5">
            <a:extLst>
              <a:ext uri="{FF2B5EF4-FFF2-40B4-BE49-F238E27FC236}">
                <a16:creationId xmlns:a16="http://schemas.microsoft.com/office/drawing/2014/main" id="{24C48569-EF02-CE20-5B59-B1D48F573F5F}"/>
              </a:ext>
            </a:extLst>
          </p:cNvPr>
          <p:cNvGraphicFramePr>
            <a:graphicFrameLocks/>
          </p:cNvGraphicFramePr>
          <p:nvPr/>
        </p:nvGraphicFramePr>
        <p:xfrm>
          <a:off x="2526272" y="3964924"/>
          <a:ext cx="7213881" cy="16270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00583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CE3A256-C428-49E9-A0DA-5573553D067D}"/>
              </a:ext>
            </a:extLst>
          </p:cNvPr>
          <p:cNvSpPr txBox="1"/>
          <p:nvPr/>
        </p:nvSpPr>
        <p:spPr>
          <a:xfrm>
            <a:off x="1039968" y="455679"/>
            <a:ext cx="7738534" cy="461665"/>
          </a:xfrm>
          <a:prstGeom prst="rect">
            <a:avLst/>
          </a:prstGeom>
          <a:noFill/>
        </p:spPr>
        <p:txBody>
          <a:bodyPr wrap="square" rtlCol="0">
            <a:spAutoFit/>
          </a:bodyPr>
          <a:lstStyle/>
          <a:p>
            <a:r>
              <a:rPr lang="it-IT" sz="2400" b="1" dirty="0">
                <a:solidFill>
                  <a:srgbClr val="C60035"/>
                </a:solidFill>
              </a:rPr>
              <a:t>Le Cooperative nelle aree interne</a:t>
            </a:r>
            <a:endParaRPr lang="it-IT" b="1" i="1" dirty="0">
              <a:solidFill>
                <a:srgbClr val="C60035"/>
              </a:solidFill>
            </a:endParaRPr>
          </a:p>
        </p:txBody>
      </p:sp>
      <p:sp>
        <p:nvSpPr>
          <p:cNvPr id="6" name="CasellaDiTesto 5">
            <a:extLst>
              <a:ext uri="{FF2B5EF4-FFF2-40B4-BE49-F238E27FC236}">
                <a16:creationId xmlns:a16="http://schemas.microsoft.com/office/drawing/2014/main" id="{1F0A3823-5F75-4B5B-C2CF-55617EEEFC19}"/>
              </a:ext>
            </a:extLst>
          </p:cNvPr>
          <p:cNvSpPr txBox="1"/>
          <p:nvPr/>
        </p:nvSpPr>
        <p:spPr>
          <a:xfrm>
            <a:off x="2621280" y="3095244"/>
            <a:ext cx="6062472" cy="369332"/>
          </a:xfrm>
          <a:prstGeom prst="rect">
            <a:avLst/>
          </a:prstGeom>
          <a:noFill/>
        </p:spPr>
        <p:txBody>
          <a:bodyPr wrap="square" rtlCol="0">
            <a:spAutoFit/>
          </a:bodyPr>
          <a:lstStyle/>
          <a:p>
            <a:endParaRPr lang="it-IT" dirty="0"/>
          </a:p>
        </p:txBody>
      </p:sp>
      <p:sp>
        <p:nvSpPr>
          <p:cNvPr id="10" name="Rectangle 3">
            <a:extLst>
              <a:ext uri="{FF2B5EF4-FFF2-40B4-BE49-F238E27FC236}">
                <a16:creationId xmlns:a16="http://schemas.microsoft.com/office/drawing/2014/main" id="{1B54C7CE-56A3-4458-6496-05AD7C83F3F5}"/>
              </a:ext>
            </a:extLst>
          </p:cNvPr>
          <p:cNvSpPr>
            <a:spLocks noChangeArrowheads="1"/>
          </p:cNvSpPr>
          <p:nvPr/>
        </p:nvSpPr>
        <p:spPr bwMode="auto">
          <a:xfrm>
            <a:off x="1163256" y="1796472"/>
            <a:ext cx="9873205"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buFont typeface="Arial" panose="020B0604020202020204" pitchFamily="34" charset="0"/>
              <a:buChar char="•"/>
            </a:pPr>
            <a:r>
              <a:rPr kumimoji="0" lang="it-IT" altLang="it-IT" b="1" i="0" u="none" strike="noStrike" cap="none" normalizeH="0" baseline="0" dirty="0">
                <a:ln>
                  <a:noFill/>
                </a:ln>
                <a:solidFill>
                  <a:schemeClr val="tx1">
                    <a:lumMod val="65000"/>
                    <a:lumOff val="35000"/>
                  </a:schemeClr>
                </a:solidFill>
                <a:effectLst/>
                <a:latin typeface="Arial" panose="020B0604020202020204" pitchFamily="34" charset="0"/>
              </a:rPr>
              <a:t>Presenza significativa nelle aree fragili:</a:t>
            </a:r>
            <a:r>
              <a:rPr kumimoji="0" lang="it-IT" altLang="it-IT" b="0" i="0" u="none" strike="noStrike" cap="none" normalizeH="0" baseline="0" dirty="0">
                <a:ln>
                  <a:noFill/>
                </a:ln>
                <a:solidFill>
                  <a:schemeClr val="tx1">
                    <a:lumMod val="65000"/>
                    <a:lumOff val="35000"/>
                  </a:schemeClr>
                </a:solidFill>
                <a:effectLst/>
                <a:latin typeface="Arial" panose="020B0604020202020204" pitchFamily="34" charset="0"/>
              </a:rPr>
              <a:t> le cooperative sono sovrarappresentate nei comuni periferici e ultra-periferici, con quote di occupazione e produzione rilevanti rispetto alla media nazionale.</a:t>
            </a:r>
          </a:p>
          <a:p>
            <a:pPr marL="285750" indent="-285750" defTabSz="914400">
              <a:buFont typeface="Arial" panose="020B0604020202020204" pitchFamily="34" charset="0"/>
              <a:buChar char="•"/>
            </a:pPr>
            <a:r>
              <a:rPr lang="it-IT" altLang="it-IT" b="1" dirty="0">
                <a:solidFill>
                  <a:schemeClr val="tx1">
                    <a:lumMod val="65000"/>
                    <a:lumOff val="35000"/>
                  </a:schemeClr>
                </a:solidFill>
                <a:latin typeface="Arial" panose="020B0604020202020204" pitchFamily="34" charset="0"/>
              </a:rPr>
              <a:t>Clustering spaziale:</a:t>
            </a:r>
            <a:r>
              <a:rPr lang="it-IT" altLang="it-IT" dirty="0">
                <a:solidFill>
                  <a:schemeClr val="tx1">
                    <a:lumMod val="65000"/>
                    <a:lumOff val="35000"/>
                  </a:schemeClr>
                </a:solidFill>
                <a:latin typeface="Arial" panose="020B0604020202020204" pitchFamily="34" charset="0"/>
              </a:rPr>
              <a:t> le aree interne con alta densità cooperativa non sono distribuite nel Paese in maniera casuale, piuttosto appaiono raggruppate in zone specifiche dove si trovano sistemi locali abilitanti (collaborazione con istituzioni, associazioni di rappresentanza, accesso a bandi…).</a:t>
            </a:r>
          </a:p>
          <a:p>
            <a:pPr marL="285750" indent="-285750" defTabSz="914400">
              <a:buFont typeface="Arial" panose="020B0604020202020204" pitchFamily="34" charset="0"/>
              <a:buChar char="•"/>
            </a:pPr>
            <a:r>
              <a:rPr lang="it-IT" altLang="it-IT" b="1" dirty="0">
                <a:solidFill>
                  <a:schemeClr val="tx1">
                    <a:lumMod val="65000"/>
                    <a:lumOff val="35000"/>
                  </a:schemeClr>
                </a:solidFill>
                <a:latin typeface="Arial" panose="020B0604020202020204" pitchFamily="34" charset="0"/>
              </a:rPr>
              <a:t>Ruolo sistemico ma fragilità organizzativa:</a:t>
            </a:r>
            <a:r>
              <a:rPr lang="it-IT" altLang="it-IT" dirty="0">
                <a:solidFill>
                  <a:schemeClr val="tx1">
                    <a:lumMod val="65000"/>
                    <a:lumOff val="35000"/>
                  </a:schemeClr>
                </a:solidFill>
                <a:latin typeface="Arial" panose="020B0604020202020204" pitchFamily="34" charset="0"/>
              </a:rPr>
              <a:t> in quelle aree, le cooperative colmano lacune nei servizi di welfare, nell’occupazione e nello sviluppo locale, ma rimangono vulnerabili sul piano finanziario e organizzativo.</a:t>
            </a:r>
          </a:p>
          <a:p>
            <a:pPr marL="285750" indent="-285750" defTabSz="914400">
              <a:buFont typeface="Arial" panose="020B0604020202020204" pitchFamily="34" charset="0"/>
              <a:buChar char="•"/>
            </a:pPr>
            <a:r>
              <a:rPr lang="it-IT" altLang="it-IT" b="1" dirty="0">
                <a:solidFill>
                  <a:schemeClr val="tx1">
                    <a:lumMod val="65000"/>
                    <a:lumOff val="35000"/>
                  </a:schemeClr>
                </a:solidFill>
                <a:latin typeface="Arial" panose="020B0604020202020204" pitchFamily="34" charset="0"/>
              </a:rPr>
              <a:t>Dipendenza da ecosistemi abilitanti:</a:t>
            </a:r>
            <a:r>
              <a:rPr lang="it-IT" altLang="it-IT" dirty="0">
                <a:solidFill>
                  <a:schemeClr val="tx1">
                    <a:lumMod val="65000"/>
                    <a:lumOff val="35000"/>
                  </a:schemeClr>
                </a:solidFill>
                <a:latin typeface="Arial" panose="020B0604020202020204" pitchFamily="34" charset="0"/>
              </a:rPr>
              <a:t> la sostenibilità nel tempo dipende da reti di supporto, associazioni di rappresentanza, amministrazioni locali e accesso a finanziamenti esterni.</a:t>
            </a:r>
          </a:p>
        </p:txBody>
      </p:sp>
    </p:spTree>
    <p:extLst>
      <p:ext uri="{BB962C8B-B14F-4D97-AF65-F5344CB8AC3E}">
        <p14:creationId xmlns:p14="http://schemas.microsoft.com/office/powerpoint/2010/main" val="341117083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Personalizza struttur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255</Words>
  <Application>Microsoft Office PowerPoint</Application>
  <PresentationFormat>Widescreen</PresentationFormat>
  <Paragraphs>22</Paragraphs>
  <Slides>5</Slides>
  <Notes>0</Notes>
  <HiddenSlides>0</HiddenSlides>
  <MMClips>0</MMClips>
  <ScaleCrop>false</ScaleCrop>
  <HeadingPairs>
    <vt:vector size="6" baseType="variant">
      <vt:variant>
        <vt:lpstr>Caratteri utilizzati</vt:lpstr>
      </vt:variant>
      <vt:variant>
        <vt:i4>4</vt:i4>
      </vt:variant>
      <vt:variant>
        <vt:lpstr>Tema</vt:lpstr>
      </vt:variant>
      <vt:variant>
        <vt:i4>3</vt:i4>
      </vt:variant>
      <vt:variant>
        <vt:lpstr>Titoli diapositive</vt:lpstr>
      </vt:variant>
      <vt:variant>
        <vt:i4>5</vt:i4>
      </vt:variant>
    </vt:vector>
  </HeadingPairs>
  <TitlesOfParts>
    <vt:vector size="12" baseType="lpstr">
      <vt:lpstr>Arial</vt:lpstr>
      <vt:lpstr>Arial Black</vt:lpstr>
      <vt:lpstr>Arial Nova</vt:lpstr>
      <vt:lpstr>Calibri</vt:lpstr>
      <vt:lpstr>Tema di Office</vt:lpstr>
      <vt:lpstr>1_Tema di Office</vt:lpstr>
      <vt:lpstr>1_Personalizza struttura</vt:lpstr>
      <vt:lpstr>Le cooperative di comunità Legacoop</vt:lpstr>
      <vt:lpstr>Presentazione standard di PowerPoint</vt:lpstr>
      <vt:lpstr>Presentazione standard di PowerPoint</vt:lpstr>
      <vt:lpstr>Presentazione standard di PowerPoint</vt:lpstr>
      <vt:lpstr>Presentazione standard di PowerPoint</vt:lpstr>
    </vt:vector>
  </TitlesOfParts>
  <Company>Mediagroup Soc. Coop.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Annalisa Antonini</dc:creator>
  <cp:lastModifiedBy>Andrea Cori</cp:lastModifiedBy>
  <cp:revision>580</cp:revision>
  <cp:lastPrinted>2025-04-02T09:03:04Z</cp:lastPrinted>
  <dcterms:created xsi:type="dcterms:W3CDTF">2017-05-29T09:32:31Z</dcterms:created>
  <dcterms:modified xsi:type="dcterms:W3CDTF">2025-09-25T09:38:59Z</dcterms:modified>
</cp:coreProperties>
</file>