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3" r:id="rId11"/>
    <p:sldId id="274" r:id="rId12"/>
    <p:sldId id="275" r:id="rId13"/>
    <p:sldId id="282" r:id="rId14"/>
    <p:sldId id="277" r:id="rId15"/>
    <p:sldId id="278" r:id="rId16"/>
    <p:sldId id="276" r:id="rId17"/>
    <p:sldId id="280" r:id="rId18"/>
    <p:sldId id="281" r:id="rId19"/>
    <p:sldId id="266" r:id="rId20"/>
    <p:sldId id="267" r:id="rId21"/>
    <p:sldId id="268" r:id="rId22"/>
    <p:sldId id="269" r:id="rId23"/>
    <p:sldId id="270" r:id="rId24"/>
    <p:sldId id="272" r:id="rId25"/>
    <p:sldId id="271" r:id="rId26"/>
    <p:sldId id="283"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F7144-FEBF-4819-A48D-34D4BF23BEBE}" v="42" dt="2025-06-18T09:10:46.346"/>
    <p1510:client id="{E188D54A-B787-4B9B-B41D-1D0BC15FE3DA}" v="55" dt="2025-06-18T08:58:06.505"/>
    <p1510:client id="{FCF8397F-6FAF-4AB5-87DB-976BB24824FC}" v="233" dt="2025-06-17T14:46:19.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94754"/>
  </p:normalViewPr>
  <p:slideViewPr>
    <p:cSldViewPr snapToGrid="0">
      <p:cViewPr varScale="1">
        <p:scale>
          <a:sx n="102" d="100"/>
          <a:sy n="102"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DC13-22E2-83D9-E05D-29DFC0ABB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57242008-D4DC-43BC-2419-E8ADCC87F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924D85FD-9490-BA90-3264-898DC744966A}"/>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7663D655-07EC-B23D-B7C2-A578A149B0C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F9D0E95-FC1C-314C-A2B2-82377A97531B}"/>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4350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DD01-0649-B3A4-6C33-690488A87539}"/>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C5C8E69-7EF1-3404-30E8-A953CC2E9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A41F443-3F4C-D6BA-2922-5A38A6700AA5}"/>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8B4E0770-216A-5D51-F238-58615841BCA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84070BF-6E1C-D455-B659-1DB9A86AA164}"/>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406160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6A455-F8DA-2DA4-2BB2-59B48D8F92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E253A56-D5DF-259A-5916-AF9E5794B1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467F207-6946-4F18-978C-0950FE55DC7F}"/>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92D1C44E-ED89-D367-EB81-631EE899ACF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676A0DE-F8F5-2DF1-A232-1E9A3C453485}"/>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357709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8C53-E783-EA50-714E-DC00667D8D8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AABE71B-B2E6-8FF7-4E59-30C4D5FC0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7A90C11-F0D0-10FD-BA77-FBF4A9B9F822}"/>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5DF0FE8B-6B43-6CFA-CB59-24B0E5F6A6B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F440A2E-A7E6-7E01-B5FD-C2B5CACBC217}"/>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108425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D249-CC8C-96A7-DF41-2602F8161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C61F61C-B796-D125-DB07-A234231FEF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C832-B028-2589-3F2A-A4E931115595}"/>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7DC32B08-FC8D-9AE8-B5D5-723F139D250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3F33806-5F88-212C-BC6E-AFA76B41D103}"/>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136498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1C2A-34A5-60E5-753A-EE253B5FF1B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0FF8F25-E46A-4AD9-5A7F-C66EEE39E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2913234C-AFD8-389F-F5DE-6B61C45977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DA03003-415C-DEA9-C366-EFB4B58A8272}"/>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6" name="Footer Placeholder 5">
            <a:extLst>
              <a:ext uri="{FF2B5EF4-FFF2-40B4-BE49-F238E27FC236}">
                <a16:creationId xmlns:a16="http://schemas.microsoft.com/office/drawing/2014/main" id="{92F6BBDA-373B-630E-8C46-686B8D8884D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CED1728-1380-7ECE-610E-E4897E66691E}"/>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122655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EC63-C019-D0DF-34CA-DD79D7BDAB37}"/>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F964CCE-F5F9-18A7-73D7-908409C4F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5F004-A520-9550-C6A2-FD569B7003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7996D685-1AEA-4FDF-A373-E5A2FA37E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6DAF9-7186-47B7-8000-2075EBDF2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41CF9C6C-F29D-A810-EF64-4F45384DA0DD}"/>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8" name="Footer Placeholder 7">
            <a:extLst>
              <a:ext uri="{FF2B5EF4-FFF2-40B4-BE49-F238E27FC236}">
                <a16:creationId xmlns:a16="http://schemas.microsoft.com/office/drawing/2014/main" id="{3839FE85-9391-E846-1C15-367FA82C6863}"/>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62AC72E1-0F16-6EBD-3BB2-72634F234A9B}"/>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131528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8E15-440E-0F72-0E82-B73779680AEC}"/>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52B8E6A5-A6BD-17E0-EB80-102B2F345AA6}"/>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4" name="Footer Placeholder 3">
            <a:extLst>
              <a:ext uri="{FF2B5EF4-FFF2-40B4-BE49-F238E27FC236}">
                <a16:creationId xmlns:a16="http://schemas.microsoft.com/office/drawing/2014/main" id="{AF392EDA-38E5-9697-CE31-E1766B11DCBA}"/>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DF64E81-7313-3364-E3F9-B64A282FF0D2}"/>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166033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D9599-BC6A-4B68-33DD-C63607C976D9}"/>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3" name="Footer Placeholder 2">
            <a:extLst>
              <a:ext uri="{FF2B5EF4-FFF2-40B4-BE49-F238E27FC236}">
                <a16:creationId xmlns:a16="http://schemas.microsoft.com/office/drawing/2014/main" id="{76E5DF10-5EE8-D19E-98BE-3C1AD33352C0}"/>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4A669AA4-F31D-226D-C8B8-F3CC7F861457}"/>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47105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CC0D-E6C4-2F61-0F6B-FA7F111B8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AD22600E-A08C-1197-B42B-F8B492480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92FC5756-65AF-1084-2FA7-33362D509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123AC-B7E5-BB8F-0BEB-B87ECEAB3E2C}"/>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6" name="Footer Placeholder 5">
            <a:extLst>
              <a:ext uri="{FF2B5EF4-FFF2-40B4-BE49-F238E27FC236}">
                <a16:creationId xmlns:a16="http://schemas.microsoft.com/office/drawing/2014/main" id="{633623BE-06CA-5EF6-2EE2-FDB6C1FCE9A5}"/>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192B4DBE-7B52-66A5-44D3-68E70FEF9CF4}"/>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369815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6D05-E5F4-336B-D264-1B5BF9C75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9DF55820-0BD8-D12A-29AB-8886F7BC7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E02929D9-42DB-4DA3-91C7-1D74CB57D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3F369-571F-B2A6-E7C6-4C4543CAE22A}"/>
              </a:ext>
            </a:extLst>
          </p:cNvPr>
          <p:cNvSpPr>
            <a:spLocks noGrp="1"/>
          </p:cNvSpPr>
          <p:nvPr>
            <p:ph type="dt" sz="half" idx="10"/>
          </p:nvPr>
        </p:nvSpPr>
        <p:spPr/>
        <p:txBody>
          <a:bodyPr/>
          <a:lstStyle/>
          <a:p>
            <a:fld id="{0EFBAB2C-01AA-46D6-A673-6F3E6D5D4EBE}" type="datetimeFigureOut">
              <a:rPr lang="it-IT" smtClean="0"/>
              <a:t>19/06/25</a:t>
            </a:fld>
            <a:endParaRPr lang="it-IT"/>
          </a:p>
        </p:txBody>
      </p:sp>
      <p:sp>
        <p:nvSpPr>
          <p:cNvPr id="6" name="Footer Placeholder 5">
            <a:extLst>
              <a:ext uri="{FF2B5EF4-FFF2-40B4-BE49-F238E27FC236}">
                <a16:creationId xmlns:a16="http://schemas.microsoft.com/office/drawing/2014/main" id="{6109DEF7-1E30-1304-8038-51A1E738631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3693988-1665-4C73-9CA0-11607AC600FE}"/>
              </a:ext>
            </a:extLst>
          </p:cNvPr>
          <p:cNvSpPr>
            <a:spLocks noGrp="1"/>
          </p:cNvSpPr>
          <p:nvPr>
            <p:ph type="sldNum" sz="quarter" idx="12"/>
          </p:nvPr>
        </p:nvSpPr>
        <p:spPr/>
        <p:txBody>
          <a:bodyPr/>
          <a:lstStyle/>
          <a:p>
            <a:fld id="{FCAA5781-35A0-4155-888B-211062324BE8}" type="slidenum">
              <a:rPr lang="it-IT" smtClean="0"/>
              <a:t>‹N›</a:t>
            </a:fld>
            <a:endParaRPr lang="it-IT"/>
          </a:p>
        </p:txBody>
      </p:sp>
    </p:spTree>
    <p:extLst>
      <p:ext uri="{BB962C8B-B14F-4D97-AF65-F5344CB8AC3E}">
        <p14:creationId xmlns:p14="http://schemas.microsoft.com/office/powerpoint/2010/main" val="266959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784198-F86E-6A75-84A4-A06DE4688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304EDCA4-5184-4D4F-DB0F-1413F4CF4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D881E58-272D-0B60-6126-8716FD3FE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FBAB2C-01AA-46D6-A673-6F3E6D5D4EBE}" type="datetimeFigureOut">
              <a:rPr lang="it-IT" smtClean="0"/>
              <a:t>19/06/25</a:t>
            </a:fld>
            <a:endParaRPr lang="it-IT"/>
          </a:p>
        </p:txBody>
      </p:sp>
      <p:sp>
        <p:nvSpPr>
          <p:cNvPr id="5" name="Footer Placeholder 4">
            <a:extLst>
              <a:ext uri="{FF2B5EF4-FFF2-40B4-BE49-F238E27FC236}">
                <a16:creationId xmlns:a16="http://schemas.microsoft.com/office/drawing/2014/main" id="{727A3653-E069-C85F-A150-5EBA015E7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509633D4-2B0A-6327-66BD-D3CBDED54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AA5781-35A0-4155-888B-211062324BE8}" type="slidenum">
              <a:rPr lang="it-IT" smtClean="0"/>
              <a:t>‹N›</a:t>
            </a:fld>
            <a:endParaRPr lang="it-IT"/>
          </a:p>
        </p:txBody>
      </p:sp>
    </p:spTree>
    <p:extLst>
      <p:ext uri="{BB962C8B-B14F-4D97-AF65-F5344CB8AC3E}">
        <p14:creationId xmlns:p14="http://schemas.microsoft.com/office/powerpoint/2010/main" val="328183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4CC7-B953-85F8-0840-7F4C3892E0BC}"/>
              </a:ext>
            </a:extLst>
          </p:cNvPr>
          <p:cNvSpPr>
            <a:spLocks noGrp="1"/>
          </p:cNvSpPr>
          <p:nvPr>
            <p:ph type="ctrTitle"/>
          </p:nvPr>
        </p:nvSpPr>
        <p:spPr>
          <a:xfrm>
            <a:off x="1524000" y="314599"/>
            <a:ext cx="9144000" cy="4535394"/>
          </a:xfrm>
        </p:spPr>
        <p:txBody>
          <a:bodyPr>
            <a:normAutofit/>
          </a:bodyPr>
          <a:lstStyle/>
          <a:p>
            <a:r>
              <a:rPr lang="it-IT" sz="4000" b="1" i="1" u="sng" dirty="0"/>
              <a:t>Prevenzione e gestione della crisi nelle cooperative</a:t>
            </a:r>
            <a:br>
              <a:rPr lang="it-IT" sz="4000" b="1" i="1" u="sng" dirty="0"/>
            </a:br>
            <a:br>
              <a:rPr lang="it-IT" sz="4000" b="1" i="1" u="sng" dirty="0"/>
            </a:br>
            <a:r>
              <a:rPr lang="it-IT" sz="2400" b="1" i="1" u="sng" dirty="0"/>
              <a:t>Lezione introduttiva</a:t>
            </a:r>
            <a:br>
              <a:rPr lang="it-IT" sz="2400" b="1" i="1" u="sng" dirty="0"/>
            </a:br>
            <a:r>
              <a:rPr lang="it-IT" sz="2400" b="1" i="1" u="sng" dirty="0"/>
              <a:t>19 giugno 2025</a:t>
            </a:r>
            <a:br>
              <a:rPr lang="it-IT" sz="2400" b="1" i="1" u="sng" dirty="0"/>
            </a:br>
            <a:r>
              <a:rPr lang="it-IT" sz="2400" b="1" i="1" u="sng" dirty="0"/>
              <a:t>10.30 – 13.30</a:t>
            </a:r>
            <a:br>
              <a:rPr lang="it-IT" sz="2400" b="1" i="1" u="sng" dirty="0"/>
            </a:br>
            <a:br>
              <a:rPr lang="it-IT" sz="2400" b="1" i="1" u="sng" dirty="0"/>
            </a:br>
            <a:r>
              <a:rPr lang="it-IT" sz="2400" b="1" i="1" u="sng" dirty="0"/>
              <a:t>Sala </a:t>
            </a:r>
            <a:r>
              <a:rPr lang="it-IT" sz="2400" b="1" i="1" u="sng" dirty="0" err="1"/>
              <a:t>Basevi</a:t>
            </a:r>
            <a:r>
              <a:rPr lang="it-IT" sz="2400" b="1" i="1" u="sng" dirty="0"/>
              <a:t> – Via Guattani 9 – Roma </a:t>
            </a:r>
            <a:endParaRPr lang="it-IT" sz="4000" dirty="0"/>
          </a:p>
        </p:txBody>
      </p:sp>
      <p:pic>
        <p:nvPicPr>
          <p:cNvPr id="4" name="Graphic 4">
            <a:extLst>
              <a:ext uri="{FF2B5EF4-FFF2-40B4-BE49-F238E27FC236}">
                <a16:creationId xmlns:a16="http://schemas.microsoft.com/office/drawing/2014/main" id="{0165CFD0-26B8-B93D-A925-F5DB985C2D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0" y="5225913"/>
            <a:ext cx="4848225" cy="1085850"/>
          </a:xfrm>
          <a:prstGeom prst="rect">
            <a:avLst/>
          </a:prstGeom>
        </p:spPr>
      </p:pic>
      <p:pic>
        <p:nvPicPr>
          <p:cNvPr id="5" name="Picture 4" descr="Legacoop Nazionale">
            <a:extLst>
              <a:ext uri="{FF2B5EF4-FFF2-40B4-BE49-F238E27FC236}">
                <a16:creationId xmlns:a16="http://schemas.microsoft.com/office/drawing/2014/main" id="{5744BA27-B0B3-3BC5-1A6C-DF62F69E45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8275" y="5589768"/>
            <a:ext cx="2879725" cy="358140"/>
          </a:xfrm>
          <a:prstGeom prst="rect">
            <a:avLst/>
          </a:prstGeom>
          <a:noFill/>
          <a:ln>
            <a:noFill/>
          </a:ln>
        </p:spPr>
      </p:pic>
    </p:spTree>
    <p:extLst>
      <p:ext uri="{BB962C8B-B14F-4D97-AF65-F5344CB8AC3E}">
        <p14:creationId xmlns:p14="http://schemas.microsoft.com/office/powerpoint/2010/main" val="156564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F762-47FC-28B9-4BAB-0560FD9665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174A0-6323-2144-8FAB-FADF6A19818C}"/>
              </a:ext>
            </a:extLst>
          </p:cNvPr>
          <p:cNvSpPr>
            <a:spLocks noGrp="1"/>
          </p:cNvSpPr>
          <p:nvPr>
            <p:ph idx="1"/>
          </p:nvPr>
        </p:nvSpPr>
        <p:spPr>
          <a:xfrm>
            <a:off x="731520" y="1535508"/>
            <a:ext cx="10622280" cy="4573370"/>
          </a:xfrm>
        </p:spPr>
        <p:txBody>
          <a:bodyPr>
            <a:normAutofit fontScale="92500" lnSpcReduction="10000"/>
          </a:bodyPr>
          <a:lstStyle/>
          <a:p>
            <a:pPr marL="0" indent="0">
              <a:buNone/>
            </a:pPr>
            <a:r>
              <a:rPr lang="it-IT" sz="1800" dirty="0"/>
              <a:t>L’art. 45 della Costituzione recita:</a:t>
            </a:r>
          </a:p>
          <a:p>
            <a:pPr marL="0" indent="0" algn="ctr">
              <a:buNone/>
            </a:pPr>
            <a:r>
              <a:rPr lang="it-IT" sz="1800" dirty="0"/>
              <a:t>“</a:t>
            </a:r>
            <a:r>
              <a:rPr lang="it-IT" sz="1800" i="1" dirty="0"/>
              <a:t>La Repubblica riconosce la funzione sociale della cooperazione a carattere di mutualità e senza fini di speculazione privata. La legge ne promuove e favorisce l’incremento con i mezzi più idonei e ne assicura, con gli opportuni controlli, il carattere e le finalità</a:t>
            </a:r>
            <a:r>
              <a:rPr lang="it-IT" sz="1800" dirty="0"/>
              <a:t>”.</a:t>
            </a:r>
          </a:p>
          <a:p>
            <a:pPr marL="0" indent="0">
              <a:buNone/>
            </a:pPr>
            <a:r>
              <a:rPr lang="it-IT" sz="1800" b="1" dirty="0"/>
              <a:t>PRINCIPI FONDATIVI</a:t>
            </a:r>
          </a:p>
          <a:p>
            <a:pPr marL="342900" indent="-342900" algn="just">
              <a:buFont typeface="+mj-lt"/>
              <a:buAutoNum type="arabicPeriod"/>
            </a:pPr>
            <a:r>
              <a:rPr lang="it-IT" sz="1800" dirty="0"/>
              <a:t>Società a </a:t>
            </a:r>
            <a:r>
              <a:rPr lang="it-IT" sz="1800" b="1" dirty="0"/>
              <a:t>capitale variabile </a:t>
            </a:r>
            <a:r>
              <a:rPr lang="it-IT" sz="1800" dirty="0"/>
              <a:t>e </a:t>
            </a:r>
            <a:r>
              <a:rPr lang="it-IT" sz="1800" b="1" dirty="0"/>
              <a:t>scopo mutualistico </a:t>
            </a:r>
            <a:r>
              <a:rPr lang="it-IT" sz="1800" dirty="0"/>
              <a:t>(Art. 2511 c.c.)</a:t>
            </a:r>
          </a:p>
          <a:p>
            <a:pPr marL="342900" indent="-342900" algn="just">
              <a:buFont typeface="+mj-lt"/>
              <a:buAutoNum type="arabicPeriod"/>
            </a:pPr>
            <a:r>
              <a:rPr lang="it-IT" sz="1800" dirty="0"/>
              <a:t>Mutualità: Fornire beni o servizi od occasioni di lavoro direttamente ai membri dell’organizzazione a condizioni più vantaggiose di quelle che otterrebbero dal mercato (Relazione del Ministero di Grazia e Giustizia al codice civile del 1942). Lo scopo mutualistico, dunque, sostanzia in sé la funzione sociale delle imprese cooperative.</a:t>
            </a:r>
          </a:p>
          <a:p>
            <a:pPr marL="342900" indent="-342900" algn="just">
              <a:buFont typeface="+mj-lt"/>
              <a:buAutoNum type="arabicPeriod"/>
            </a:pPr>
            <a:r>
              <a:rPr lang="it-IT" sz="1800" dirty="0"/>
              <a:t>Il </a:t>
            </a:r>
            <a:r>
              <a:rPr lang="it-IT" sz="1800" b="1" dirty="0"/>
              <a:t>contenuto democratico della società cooperativa</a:t>
            </a:r>
            <a:r>
              <a:rPr lang="it-IT" sz="1800" dirty="0"/>
              <a:t>, rinvenibile nella centralità della regola del voto capitario, nel contesto assembleare nel quale tale regola si realizza sostanziando il principio di autogoverno, di autonomia e di indipendenza dei soci cooperatori.</a:t>
            </a:r>
          </a:p>
          <a:p>
            <a:pPr marL="342900" indent="-342900" algn="just">
              <a:buFont typeface="+mj-lt"/>
              <a:buAutoNum type="arabicPeriod"/>
            </a:pPr>
            <a:r>
              <a:rPr lang="it-IT" sz="1800" dirty="0"/>
              <a:t>L’</a:t>
            </a:r>
            <a:r>
              <a:rPr lang="it-IT" sz="1800" b="1" dirty="0"/>
              <a:t>indivisibilità degli utili e delle riserve </a:t>
            </a:r>
            <a:r>
              <a:rPr lang="it-IT" sz="1800" dirty="0"/>
              <a:t>(Art. 2514 cc.) che si traduce in una conseguente «mutualità intergenerazionale» Le strutture patrimoniali ed il valore creato nell’azienda rappresentano il principale strumento di tutela della continuità aziendale in favore di obiettivi di medio e lungo termine</a:t>
            </a:r>
          </a:p>
        </p:txBody>
      </p:sp>
      <p:sp>
        <p:nvSpPr>
          <p:cNvPr id="9" name="Title 1">
            <a:extLst>
              <a:ext uri="{FF2B5EF4-FFF2-40B4-BE49-F238E27FC236}">
                <a16:creationId xmlns:a16="http://schemas.microsoft.com/office/drawing/2014/main" id="{CB9FF0C1-A277-01C3-736B-EF0C2CC0BADB}"/>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1" name="Title 1">
            <a:extLst>
              <a:ext uri="{FF2B5EF4-FFF2-40B4-BE49-F238E27FC236}">
                <a16:creationId xmlns:a16="http://schemas.microsoft.com/office/drawing/2014/main" id="{ED6E2319-8011-F8FF-1F9E-D13098764145}"/>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Le società cooperative – Principi fondativi</a:t>
            </a:r>
          </a:p>
        </p:txBody>
      </p:sp>
      <p:pic>
        <p:nvPicPr>
          <p:cNvPr id="12" name="Graphic 4">
            <a:extLst>
              <a:ext uri="{FF2B5EF4-FFF2-40B4-BE49-F238E27FC236}">
                <a16:creationId xmlns:a16="http://schemas.microsoft.com/office/drawing/2014/main" id="{BF6C58AE-B002-5E44-FC79-3C1CCC8F4E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3" name="Picture 12" descr="Legacoop Nazionale">
            <a:extLst>
              <a:ext uri="{FF2B5EF4-FFF2-40B4-BE49-F238E27FC236}">
                <a16:creationId xmlns:a16="http://schemas.microsoft.com/office/drawing/2014/main" id="{71AC8081-DEED-21CF-664B-6C7ED1D36D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84451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F4BFF-D14A-DA86-3183-D4168CF54DD2}"/>
            </a:ext>
          </a:extLst>
        </p:cNvPr>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3D8D9C5B-7AA0-A0FD-531E-B6E4D50E7E35}"/>
              </a:ext>
            </a:extLst>
          </p:cNvPr>
          <p:cNvSpPr>
            <a:spLocks noGrp="1"/>
          </p:cNvSpPr>
          <p:nvPr>
            <p:ph idx="1"/>
          </p:nvPr>
        </p:nvSpPr>
        <p:spPr>
          <a:xfrm>
            <a:off x="695324" y="1340098"/>
            <a:ext cx="10801351" cy="2774950"/>
          </a:xfrm>
        </p:spPr>
        <p:txBody>
          <a:bodyPr>
            <a:normAutofit/>
          </a:bodyPr>
          <a:lstStyle/>
          <a:p>
            <a:pPr algn="just">
              <a:buFont typeface="Wingdings" panose="05000000000000000000" pitchFamily="2" charset="2"/>
              <a:buChar char="§"/>
            </a:pPr>
            <a:r>
              <a:rPr lang="it-IT" sz="1600" b="1" dirty="0"/>
              <a:t>Art. 2521 c.c.</a:t>
            </a:r>
            <a:r>
              <a:rPr lang="it-IT" sz="1600" dirty="0"/>
              <a:t>: I rapporti tra società e soci possono essere disciplinati da regolamenti (approvati dall'assemblea ordinaria con le maggioranze della straordinaria) che determinano i criteri e le regole inerenti lo svolgimento dell'attività mutualistica tra la società ed i soci. </a:t>
            </a:r>
          </a:p>
          <a:p>
            <a:pPr algn="just">
              <a:buFont typeface="Wingdings" panose="05000000000000000000" pitchFamily="2" charset="2"/>
              <a:buChar char="§"/>
            </a:pPr>
            <a:r>
              <a:rPr lang="it-IT" sz="1600" b="1" dirty="0"/>
              <a:t>Art. 2516 c.c. </a:t>
            </a:r>
            <a:r>
              <a:rPr lang="it-IT" sz="1600" dirty="0"/>
              <a:t>Nella costituzione e nell'esecuzione dei rapporti mutualistici deve essere rispettato il principio di parità di trattamento. </a:t>
            </a:r>
          </a:p>
          <a:p>
            <a:pPr marL="0" indent="0" algn="ctr">
              <a:lnSpc>
                <a:spcPct val="0"/>
              </a:lnSpc>
              <a:buNone/>
            </a:pPr>
            <a:r>
              <a:rPr lang="it-IT" sz="1600" dirty="0"/>
              <a:t>***</a:t>
            </a:r>
          </a:p>
          <a:p>
            <a:pPr marL="0" indent="0" algn="just">
              <a:buNone/>
            </a:pPr>
            <a:r>
              <a:rPr lang="it-IT" sz="1600" dirty="0"/>
              <a:t>La mutualità ammette che l'entità degli scambi mutualistici con i soci possa variare in funzione delle scelte gestionali e delle condizioni di mercato.</a:t>
            </a:r>
          </a:p>
          <a:p>
            <a:pPr algn="just">
              <a:buFont typeface="Wingdings" panose="05000000000000000000" pitchFamily="2" charset="2"/>
              <a:buChar char="§"/>
            </a:pPr>
            <a:r>
              <a:rPr lang="it-IT" sz="1600" b="1" dirty="0"/>
              <a:t>Art. 2521 c.c.: </a:t>
            </a:r>
            <a:r>
              <a:rPr lang="it-IT" sz="1600" dirty="0"/>
              <a:t>l'atto costitutivo può prevedere che la cooperativa svolga la propria attività anche con i terzi</a:t>
            </a:r>
          </a:p>
          <a:p>
            <a:pPr algn="just">
              <a:buFont typeface="Wingdings" panose="05000000000000000000" pitchFamily="2" charset="2"/>
              <a:buChar char="§"/>
            </a:pPr>
            <a:endParaRPr lang="it-IT" sz="1800" dirty="0"/>
          </a:p>
        </p:txBody>
      </p:sp>
      <p:grpSp>
        <p:nvGrpSpPr>
          <p:cNvPr id="10" name="Gruppo 9">
            <a:extLst>
              <a:ext uri="{FF2B5EF4-FFF2-40B4-BE49-F238E27FC236}">
                <a16:creationId xmlns:a16="http://schemas.microsoft.com/office/drawing/2014/main" id="{BF2DCB14-F925-9063-AEC4-A36B95319213}"/>
              </a:ext>
            </a:extLst>
          </p:cNvPr>
          <p:cNvGrpSpPr/>
          <p:nvPr/>
        </p:nvGrpSpPr>
        <p:grpSpPr>
          <a:xfrm>
            <a:off x="1576976" y="3804771"/>
            <a:ext cx="9438122" cy="2629677"/>
            <a:chOff x="1957162" y="4148541"/>
            <a:chExt cx="8220101" cy="2995415"/>
          </a:xfrm>
        </p:grpSpPr>
        <p:sp>
          <p:nvSpPr>
            <p:cNvPr id="11" name="Segnaposto contenuto 2">
              <a:extLst>
                <a:ext uri="{FF2B5EF4-FFF2-40B4-BE49-F238E27FC236}">
                  <a16:creationId xmlns:a16="http://schemas.microsoft.com/office/drawing/2014/main" id="{1739511A-7793-A865-F2DD-E5397F487A0F}"/>
                </a:ext>
              </a:extLst>
            </p:cNvPr>
            <p:cNvSpPr txBox="1">
              <a:spLocks/>
            </p:cNvSpPr>
            <p:nvPr/>
          </p:nvSpPr>
          <p:spPr>
            <a:xfrm>
              <a:off x="4833774" y="4148541"/>
              <a:ext cx="2104484" cy="386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600" b="1" dirty="0"/>
                <a:t>SOCIETÀ COOPERATIVE</a:t>
              </a:r>
            </a:p>
          </p:txBody>
        </p:sp>
        <p:sp>
          <p:nvSpPr>
            <p:cNvPr id="12" name="CasellaDiTesto 11">
              <a:extLst>
                <a:ext uri="{FF2B5EF4-FFF2-40B4-BE49-F238E27FC236}">
                  <a16:creationId xmlns:a16="http://schemas.microsoft.com/office/drawing/2014/main" id="{2B9640E9-9CFD-3843-0325-FC76479A369F}"/>
                </a:ext>
              </a:extLst>
            </p:cNvPr>
            <p:cNvSpPr txBox="1"/>
            <p:nvPr/>
          </p:nvSpPr>
          <p:spPr>
            <a:xfrm>
              <a:off x="1957162" y="4805005"/>
              <a:ext cx="3600000" cy="1354217"/>
            </a:xfrm>
            <a:prstGeom prst="rect">
              <a:avLst/>
            </a:prstGeom>
            <a:noFill/>
          </p:spPr>
          <p:txBody>
            <a:bodyPr wrap="square" rtlCol="0">
              <a:spAutoFit/>
            </a:bodyPr>
            <a:lstStyle/>
            <a:p>
              <a:pPr algn="ctr"/>
              <a:r>
                <a:rPr lang="it-IT" sz="1600" b="1" dirty="0"/>
                <a:t>COOPERATIVE DIVERSE</a:t>
              </a:r>
            </a:p>
            <a:p>
              <a:pPr algn="just"/>
              <a:r>
                <a:rPr lang="it-IT" sz="1400" dirty="0"/>
                <a:t>Non destinatarie del regime fiscale di favore ma comunque caratterizzate da mutualità.</a:t>
              </a:r>
            </a:p>
            <a:p>
              <a:endParaRPr lang="it-IT" dirty="0"/>
            </a:p>
            <a:p>
              <a:endParaRPr lang="it-IT" dirty="0"/>
            </a:p>
          </p:txBody>
        </p:sp>
        <p:sp>
          <p:nvSpPr>
            <p:cNvPr id="13" name="CasellaDiTesto 12">
              <a:extLst>
                <a:ext uri="{FF2B5EF4-FFF2-40B4-BE49-F238E27FC236}">
                  <a16:creationId xmlns:a16="http://schemas.microsoft.com/office/drawing/2014/main" id="{6EBB5D1F-5CA5-4DCF-CD7E-9160F6EA9FCA}"/>
                </a:ext>
              </a:extLst>
            </p:cNvPr>
            <p:cNvSpPr txBox="1"/>
            <p:nvPr/>
          </p:nvSpPr>
          <p:spPr>
            <a:xfrm>
              <a:off x="6577263" y="4712521"/>
              <a:ext cx="3600000" cy="2431435"/>
            </a:xfrm>
            <a:prstGeom prst="rect">
              <a:avLst/>
            </a:prstGeom>
            <a:noFill/>
          </p:spPr>
          <p:txBody>
            <a:bodyPr wrap="square" rtlCol="0">
              <a:spAutoFit/>
            </a:bodyPr>
            <a:lstStyle/>
            <a:p>
              <a:pPr algn="ctr"/>
              <a:r>
                <a:rPr lang="it-IT" sz="1600" b="1" dirty="0"/>
                <a:t>COOPERATIVE A MUTUALITÀ PREVALENTE</a:t>
              </a:r>
            </a:p>
            <a:p>
              <a:pPr algn="just"/>
              <a:r>
                <a:rPr lang="it-IT" sz="1400" dirty="0"/>
                <a:t>Cooperative meritevoli di un regime fiscale di favore, in considerazione della particolare intensità degli scambi mutualistici e della specifica assenza di finalità lucrative. Devono rispettare i criteri contabili quantitativi (artt. 2512 e 2513 c.c.) e statutari (art. 2514 c.c.).</a:t>
              </a:r>
            </a:p>
            <a:p>
              <a:endParaRPr lang="it-IT" dirty="0"/>
            </a:p>
          </p:txBody>
        </p:sp>
        <p:cxnSp>
          <p:nvCxnSpPr>
            <p:cNvPr id="14" name="Connettore 2 13">
              <a:extLst>
                <a:ext uri="{FF2B5EF4-FFF2-40B4-BE49-F238E27FC236}">
                  <a16:creationId xmlns:a16="http://schemas.microsoft.com/office/drawing/2014/main" id="{BBA9EE5F-1471-B267-0B22-76EAEA16D0BC}"/>
                </a:ext>
              </a:extLst>
            </p:cNvPr>
            <p:cNvCxnSpPr>
              <a:cxnSpLocks/>
              <a:stCxn id="11" idx="2"/>
            </p:cNvCxnSpPr>
            <p:nvPr/>
          </p:nvCxnSpPr>
          <p:spPr>
            <a:xfrm>
              <a:off x="5886016" y="4535295"/>
              <a:ext cx="415618" cy="3833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id="{8A7C4C84-59F0-2B85-D155-F8E983F6517C}"/>
                </a:ext>
              </a:extLst>
            </p:cNvPr>
            <p:cNvCxnSpPr>
              <a:cxnSpLocks/>
              <a:stCxn id="11" idx="2"/>
            </p:cNvCxnSpPr>
            <p:nvPr/>
          </p:nvCxnSpPr>
          <p:spPr>
            <a:xfrm flipH="1">
              <a:off x="5442807" y="4535295"/>
              <a:ext cx="443209" cy="3833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9" name="Title 1">
            <a:extLst>
              <a:ext uri="{FF2B5EF4-FFF2-40B4-BE49-F238E27FC236}">
                <a16:creationId xmlns:a16="http://schemas.microsoft.com/office/drawing/2014/main" id="{03A3E273-3F89-18F9-1F69-FFC0E551B24F}"/>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6" name="Title 1">
            <a:extLst>
              <a:ext uri="{FF2B5EF4-FFF2-40B4-BE49-F238E27FC236}">
                <a16:creationId xmlns:a16="http://schemas.microsoft.com/office/drawing/2014/main" id="{FA187AF5-4B5B-5CDF-9587-867BFB958A0E}"/>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Le società cooperative – Principali disposizioni civilistiche</a:t>
            </a:r>
          </a:p>
        </p:txBody>
      </p:sp>
      <p:pic>
        <p:nvPicPr>
          <p:cNvPr id="17" name="Graphic 4">
            <a:extLst>
              <a:ext uri="{FF2B5EF4-FFF2-40B4-BE49-F238E27FC236}">
                <a16:creationId xmlns:a16="http://schemas.microsoft.com/office/drawing/2014/main" id="{4A5EF696-B5B3-1A0E-7603-8B2AA130E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8" name="Picture 17" descr="Legacoop Nazionale">
            <a:extLst>
              <a:ext uri="{FF2B5EF4-FFF2-40B4-BE49-F238E27FC236}">
                <a16:creationId xmlns:a16="http://schemas.microsoft.com/office/drawing/2014/main" id="{97F8ED95-2EFE-EA0F-0CFE-A67BDAA606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04650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20D41-0409-3B49-5BE6-82AE2EA57D68}"/>
            </a:ext>
          </a:extLst>
        </p:cNvPr>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BD7BDD8-F86C-818E-5761-83205971B176}"/>
              </a:ext>
            </a:extLst>
          </p:cNvPr>
          <p:cNvSpPr>
            <a:spLocks noGrp="1"/>
          </p:cNvSpPr>
          <p:nvPr>
            <p:ph idx="1"/>
          </p:nvPr>
        </p:nvSpPr>
        <p:spPr>
          <a:xfrm>
            <a:off x="731520" y="1320006"/>
            <a:ext cx="10515600" cy="4351338"/>
          </a:xfrm>
        </p:spPr>
        <p:txBody>
          <a:bodyPr>
            <a:normAutofit/>
          </a:bodyPr>
          <a:lstStyle/>
          <a:p>
            <a:pPr marL="0" indent="0" algn="just">
              <a:lnSpc>
                <a:spcPct val="120000"/>
              </a:lnSpc>
              <a:buNone/>
            </a:pPr>
            <a:r>
              <a:rPr lang="it-IT" sz="1800" dirty="0"/>
              <a:t>L’attività mutualistica delle società cooperative non esclude l’applicabilità dalla disciplina generale dell’attività d’impresa. Pertanto le cooperative possono accedere ai seguenti istituti previsti dal codice della crisi e dell’insolvenza:</a:t>
            </a:r>
          </a:p>
          <a:p>
            <a:pPr>
              <a:buFont typeface="Wingdings" panose="05000000000000000000" pitchFamily="2" charset="2"/>
              <a:buChar char="Ø"/>
            </a:pPr>
            <a:r>
              <a:rPr lang="it-IT" sz="1800" dirty="0"/>
              <a:t> concordato preventivo es art. 84 e ss. CCII (se svolgente attività commerciale); </a:t>
            </a:r>
          </a:p>
          <a:p>
            <a:pPr>
              <a:buFont typeface="Wingdings" panose="05000000000000000000" pitchFamily="2" charset="2"/>
              <a:buChar char="Ø"/>
            </a:pPr>
            <a:r>
              <a:rPr lang="it-IT" sz="1800" dirty="0"/>
              <a:t> composizione negoziata della crisi ex art. 12 e ss. CCII (se commerciale);</a:t>
            </a:r>
          </a:p>
          <a:p>
            <a:pPr>
              <a:buFont typeface="Wingdings" panose="05000000000000000000" pitchFamily="2" charset="2"/>
              <a:buChar char="Ø"/>
            </a:pPr>
            <a:r>
              <a:rPr lang="it-IT" sz="1800" dirty="0"/>
              <a:t> concordato semplificato  ex art. 25 - sexies CCII  (se commerciale);</a:t>
            </a:r>
          </a:p>
          <a:p>
            <a:pPr>
              <a:buFont typeface="Wingdings" panose="05000000000000000000" pitchFamily="2" charset="2"/>
              <a:buChar char="Ø"/>
            </a:pPr>
            <a:r>
              <a:rPr lang="it-IT" sz="1800" dirty="0"/>
              <a:t>Piano di ristrutturazione soggetto a omologazione ex art. 64 – bis CCII;</a:t>
            </a:r>
          </a:p>
          <a:p>
            <a:pPr>
              <a:buFont typeface="Wingdings" panose="05000000000000000000" pitchFamily="2" charset="2"/>
              <a:buChar char="Ø"/>
            </a:pPr>
            <a:r>
              <a:rPr lang="it-IT" sz="1800" dirty="0"/>
              <a:t> accordi di ristrutturazione dei debiti ex art. 57 CCII;</a:t>
            </a:r>
          </a:p>
          <a:p>
            <a:pPr>
              <a:buFont typeface="Wingdings" panose="05000000000000000000" pitchFamily="2" charset="2"/>
              <a:buChar char="Ø"/>
            </a:pPr>
            <a:r>
              <a:rPr lang="it-IT" sz="1800" dirty="0"/>
              <a:t>piani attestati di risanamento ex art. 56 CCII.</a:t>
            </a:r>
          </a:p>
          <a:p>
            <a:pPr marL="0" indent="0" algn="just">
              <a:buNone/>
            </a:pPr>
            <a:r>
              <a:rPr lang="it-IT" sz="1800" dirty="0"/>
              <a:t>Inoltre, ai sensi dell’</a:t>
            </a:r>
            <a:r>
              <a:rPr lang="it-IT" sz="1800" b="1" dirty="0"/>
              <a:t>art. 2535 – </a:t>
            </a:r>
            <a:r>
              <a:rPr lang="it-IT" sz="1800" b="1" dirty="0" err="1"/>
              <a:t>terdecies</a:t>
            </a:r>
            <a:r>
              <a:rPr lang="it-IT" sz="1800" b="1" dirty="0"/>
              <a:t> c.c.</a:t>
            </a:r>
            <a:r>
              <a:rPr lang="it-IT" sz="1800" dirty="0"/>
              <a:t>, «</a:t>
            </a:r>
            <a:r>
              <a:rPr lang="it-IT" sz="1800" i="1" dirty="0"/>
              <a:t>in caso di insolvenza della società, l'autorità governativa alla quale spetta il controllo sulla società dispone la liquidazione coatta amministrativa. Le cooperative che svolgono attività commerciale sono soggette anche a liquidazione giudiziale</a:t>
            </a:r>
            <a:r>
              <a:rPr lang="it-IT" sz="1800" dirty="0"/>
              <a:t>».</a:t>
            </a:r>
          </a:p>
        </p:txBody>
      </p:sp>
      <p:sp>
        <p:nvSpPr>
          <p:cNvPr id="11" name="Title 1">
            <a:extLst>
              <a:ext uri="{FF2B5EF4-FFF2-40B4-BE49-F238E27FC236}">
                <a16:creationId xmlns:a16="http://schemas.microsoft.com/office/drawing/2014/main" id="{CBDB99E2-0C3F-652D-1386-193CA1FB1FEB}"/>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2" name="Title 1">
            <a:extLst>
              <a:ext uri="{FF2B5EF4-FFF2-40B4-BE49-F238E27FC236}">
                <a16:creationId xmlns:a16="http://schemas.microsoft.com/office/drawing/2014/main" id="{81A347F8-1EA1-BDE5-CBA1-38AB8653E074}"/>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Le società cooperative – Il Codice della Crisi d’impresa e dell’Insolvenza</a:t>
            </a:r>
          </a:p>
        </p:txBody>
      </p:sp>
      <p:pic>
        <p:nvPicPr>
          <p:cNvPr id="13" name="Graphic 4">
            <a:extLst>
              <a:ext uri="{FF2B5EF4-FFF2-40B4-BE49-F238E27FC236}">
                <a16:creationId xmlns:a16="http://schemas.microsoft.com/office/drawing/2014/main" id="{5E1CBB98-91F8-112A-DC7E-656E309C48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4" name="Picture 13" descr="Legacoop Nazionale">
            <a:extLst>
              <a:ext uri="{FF2B5EF4-FFF2-40B4-BE49-F238E27FC236}">
                <a16:creationId xmlns:a16="http://schemas.microsoft.com/office/drawing/2014/main" id="{D086F560-147A-67D7-22B5-837593EE7B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53508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C171-0023-4640-8EB3-C853B52CED8A}"/>
            </a:ext>
          </a:extLst>
        </p:cNvPr>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2BBD6F78-7623-697C-BED5-5D4A3D503651}"/>
              </a:ext>
            </a:extLst>
          </p:cNvPr>
          <p:cNvSpPr>
            <a:spLocks noGrp="1"/>
          </p:cNvSpPr>
          <p:nvPr>
            <p:ph idx="1"/>
          </p:nvPr>
        </p:nvSpPr>
        <p:spPr>
          <a:xfrm>
            <a:off x="731520" y="1408358"/>
            <a:ext cx="10515600" cy="4351338"/>
          </a:xfrm>
        </p:spPr>
        <p:txBody>
          <a:bodyPr>
            <a:normAutofit/>
          </a:bodyPr>
          <a:lstStyle/>
          <a:p>
            <a:pPr marL="0" indent="0">
              <a:lnSpc>
                <a:spcPct val="120000"/>
              </a:lnSpc>
              <a:buNone/>
            </a:pPr>
            <a:r>
              <a:rPr lang="it-IT" sz="1600" dirty="0"/>
              <a:t>Di seguito l’elenco sintetico delle </a:t>
            </a:r>
            <a:r>
              <a:rPr lang="it-IT" sz="1600" b="1" dirty="0"/>
              <a:t>disposizioni normative c.d. «speciali</a:t>
            </a:r>
            <a:r>
              <a:rPr lang="it-IT" sz="1600" dirty="0"/>
              <a:t>» che interessano direttamente le società cooperative coinvolte in situazione di crisi:</a:t>
            </a:r>
          </a:p>
          <a:p>
            <a:pPr marL="447675" lvl="1" indent="-266700">
              <a:lnSpc>
                <a:spcPct val="120000"/>
              </a:lnSpc>
              <a:buFont typeface="Wingdings" panose="05000000000000000000" pitchFamily="2" charset="2"/>
              <a:buChar char="Ø"/>
            </a:pPr>
            <a:r>
              <a:rPr lang="it-IT" sz="1600" dirty="0"/>
              <a:t>Legge 27 febbraio 1985 n. 49 (Legge «Marcora») ed il D.M. 4 gennaio 2021 («Nuova Marcora») </a:t>
            </a:r>
          </a:p>
          <a:p>
            <a:pPr marL="447675" lvl="1" indent="-266700">
              <a:lnSpc>
                <a:spcPct val="120000"/>
              </a:lnSpc>
              <a:buFont typeface="Wingdings" panose="05000000000000000000" pitchFamily="2" charset="2"/>
              <a:buChar char="Ø"/>
            </a:pPr>
            <a:r>
              <a:rPr lang="it-IT" sz="1600" dirty="0"/>
              <a:t>D. Lgs. 4 marzo 2015 n. 22. L’articolo 8 e l’incentivo all’autoimprenditorialità </a:t>
            </a:r>
          </a:p>
          <a:p>
            <a:pPr marL="447675" lvl="1" indent="-266700">
              <a:lnSpc>
                <a:spcPct val="120000"/>
              </a:lnSpc>
              <a:buFont typeface="Wingdings" panose="05000000000000000000" pitchFamily="2" charset="2"/>
              <a:buChar char="Ø"/>
            </a:pPr>
            <a:r>
              <a:rPr lang="it-IT" sz="1600" dirty="0"/>
              <a:t>Legge n. 160 del 27 dicembre 2019. Articolo 1, comma 12: la detassazione dell’anticipazione </a:t>
            </a:r>
            <a:r>
              <a:rPr lang="it-IT" sz="1600" dirty="0" err="1"/>
              <a:t>NASpI</a:t>
            </a:r>
            <a:r>
              <a:rPr lang="it-IT" sz="1600" dirty="0"/>
              <a:t> </a:t>
            </a:r>
          </a:p>
          <a:p>
            <a:pPr marL="447675" lvl="1" indent="-266700">
              <a:lnSpc>
                <a:spcPct val="120000"/>
              </a:lnSpc>
              <a:buFont typeface="Wingdings" panose="05000000000000000000" pitchFamily="2" charset="2"/>
              <a:buChar char="Ø"/>
            </a:pPr>
            <a:r>
              <a:rPr lang="it-IT" sz="1600" dirty="0"/>
              <a:t>D.L. 23 dicembre 2013 n. 145 </a:t>
            </a:r>
          </a:p>
          <a:p>
            <a:pPr marL="447675" lvl="1" indent="-266700">
              <a:lnSpc>
                <a:spcPct val="120000"/>
              </a:lnSpc>
              <a:buFont typeface="Wingdings" panose="05000000000000000000" pitchFamily="2" charset="2"/>
              <a:buChar char="Ø"/>
            </a:pPr>
            <a:r>
              <a:rPr lang="it-IT" sz="1600" dirty="0"/>
              <a:t>Legge 30 dicembre 2020 n. 178. L’articolo 1, commi 270-273 e l’incentivo per i passaggi generazionali </a:t>
            </a:r>
          </a:p>
          <a:p>
            <a:pPr marL="447675" lvl="1" indent="-266700">
              <a:lnSpc>
                <a:spcPct val="120000"/>
              </a:lnSpc>
              <a:buFont typeface="Wingdings" panose="05000000000000000000" pitchFamily="2" charset="2"/>
              <a:buChar char="Ø"/>
            </a:pPr>
            <a:r>
              <a:rPr lang="it-IT" sz="1600" dirty="0"/>
              <a:t>D. Lgs. 6 settembre 2011, n. 159 (Codice Antimafia) </a:t>
            </a:r>
          </a:p>
          <a:p>
            <a:pPr marL="447675" lvl="1" indent="-266700">
              <a:lnSpc>
                <a:spcPct val="120000"/>
              </a:lnSpc>
              <a:buFont typeface="Wingdings" panose="05000000000000000000" pitchFamily="2" charset="2"/>
              <a:buChar char="Ø"/>
            </a:pPr>
            <a:r>
              <a:rPr lang="it-IT" sz="1600" dirty="0"/>
              <a:t>Legge 29 maggio 1982 n. 297. L’articolo 2 ed il Fondo di garanzia per il T.F.R. </a:t>
            </a:r>
          </a:p>
          <a:p>
            <a:pPr marL="447675" lvl="1" indent="-266700">
              <a:lnSpc>
                <a:spcPct val="120000"/>
              </a:lnSpc>
              <a:buFont typeface="Wingdings" panose="05000000000000000000" pitchFamily="2" charset="2"/>
              <a:buChar char="Ø"/>
            </a:pPr>
            <a:r>
              <a:rPr lang="it-IT" sz="1600" dirty="0"/>
              <a:t>Legge 142/2001 ed il socio lavoratore: i «piani di crisi» disciplinati dall’art. 6</a:t>
            </a:r>
          </a:p>
        </p:txBody>
      </p:sp>
      <p:sp>
        <p:nvSpPr>
          <p:cNvPr id="9" name="Title 1">
            <a:extLst>
              <a:ext uri="{FF2B5EF4-FFF2-40B4-BE49-F238E27FC236}">
                <a16:creationId xmlns:a16="http://schemas.microsoft.com/office/drawing/2014/main" id="{CAA47ACA-073F-B6E2-4DF6-861197AB3714}"/>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0" name="Title 1">
            <a:extLst>
              <a:ext uri="{FF2B5EF4-FFF2-40B4-BE49-F238E27FC236}">
                <a16:creationId xmlns:a16="http://schemas.microsoft.com/office/drawing/2014/main" id="{4D53C860-3431-9629-FB87-8EC14BC3823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Le società cooperative – La legislazione speciale</a:t>
            </a:r>
          </a:p>
        </p:txBody>
      </p:sp>
      <p:pic>
        <p:nvPicPr>
          <p:cNvPr id="11" name="Graphic 4">
            <a:extLst>
              <a:ext uri="{FF2B5EF4-FFF2-40B4-BE49-F238E27FC236}">
                <a16:creationId xmlns:a16="http://schemas.microsoft.com/office/drawing/2014/main" id="{1DE1C44F-0DC3-9C2C-6E3F-66ED1CA5A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2" name="Picture 11" descr="Legacoop Nazionale">
            <a:extLst>
              <a:ext uri="{FF2B5EF4-FFF2-40B4-BE49-F238E27FC236}">
                <a16:creationId xmlns:a16="http://schemas.microsoft.com/office/drawing/2014/main" id="{28211D21-082C-1290-1C72-2C91E0B50C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66674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4715-C76B-2A0D-B716-A9CC4410358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12D6E9-CE10-DE2E-5978-4ED7285C5D4D}"/>
              </a:ext>
            </a:extLst>
          </p:cNvPr>
          <p:cNvSpPr>
            <a:spLocks noGrp="1"/>
          </p:cNvSpPr>
          <p:nvPr>
            <p:ph idx="1"/>
          </p:nvPr>
        </p:nvSpPr>
        <p:spPr>
          <a:xfrm>
            <a:off x="781050" y="1352551"/>
            <a:ext cx="10629899" cy="5133094"/>
          </a:xfrm>
        </p:spPr>
        <p:txBody>
          <a:bodyPr>
            <a:noAutofit/>
          </a:bodyPr>
          <a:lstStyle/>
          <a:p>
            <a:pPr algn="just">
              <a:lnSpc>
                <a:spcPct val="100000"/>
              </a:lnSpc>
              <a:buFont typeface="Wingdings" panose="05000000000000000000" pitchFamily="2" charset="2"/>
              <a:buChar char="§"/>
            </a:pPr>
            <a:r>
              <a:rPr lang="it-IT" sz="1600" dirty="0"/>
              <a:t>La Legge 142 del 3 aprile 2001 si applica a tutte le cooperative che hanno, come scopo, quello di procurare occasioni di lavoro per i propri soci, ivi comprese le cooperative con più gestioni mutualistiche. </a:t>
            </a:r>
          </a:p>
          <a:p>
            <a:pPr algn="just">
              <a:lnSpc>
                <a:spcPct val="100000"/>
              </a:lnSpc>
              <a:buFont typeface="Wingdings" panose="05000000000000000000" pitchFamily="2" charset="2"/>
              <a:buChar char="§"/>
            </a:pPr>
            <a:r>
              <a:rPr lang="it-IT" sz="1600" dirty="0"/>
              <a:t>L’art. 6 della disciplina del socio lavoratore stabilisce che le cooperativa devono dotarsi di un </a:t>
            </a:r>
            <a:r>
              <a:rPr lang="it-IT" sz="1600" b="1" dirty="0"/>
              <a:t>regolamento interno</a:t>
            </a:r>
            <a:r>
              <a:rPr lang="it-IT" sz="1600" dirty="0"/>
              <a:t>, approvato dall’assemblea dei soci e con un contenuto minino obbligatorio stabilito dalla legge. </a:t>
            </a:r>
          </a:p>
          <a:p>
            <a:pPr algn="just">
              <a:lnSpc>
                <a:spcPct val="100000"/>
              </a:lnSpc>
              <a:buFont typeface="Wingdings" panose="05000000000000000000" pitchFamily="2" charset="2"/>
              <a:buChar char="§"/>
            </a:pPr>
            <a:r>
              <a:rPr lang="it-IT" sz="1600" dirty="0"/>
              <a:t>Tra le altre cose </a:t>
            </a:r>
            <a:r>
              <a:rPr lang="it-IT" sz="1600" b="1" dirty="0"/>
              <a:t>il regolamento interno ex art. 6 L. 142/2001 </a:t>
            </a:r>
            <a:r>
              <a:rPr lang="it-IT" sz="1600" dirty="0"/>
              <a:t>deve contenere: </a:t>
            </a:r>
          </a:p>
          <a:p>
            <a:pPr lvl="1" algn="just">
              <a:lnSpc>
                <a:spcPct val="100000"/>
              </a:lnSpc>
              <a:buFont typeface="Wingdings" panose="05000000000000000000" pitchFamily="2" charset="2"/>
              <a:buChar char="Ø"/>
            </a:pPr>
            <a:r>
              <a:rPr lang="it-IT" sz="1600" dirty="0"/>
              <a:t> l’attribuzione all’assemblea della facoltà di deliberare, all’occorrenza, un </a:t>
            </a:r>
            <a:r>
              <a:rPr lang="it-IT" sz="1600" b="1" dirty="0"/>
              <a:t>piano di crisi aziendale</a:t>
            </a:r>
            <a:r>
              <a:rPr lang="it-IT" sz="1600" dirty="0"/>
              <a:t>, nel quale siano salvaguardati, per quanto possibile, i livelli occupazionali e siano altresì previsti: la possibilità di riduzione temporanea dei trattamenti economici integrativi; il divieto, per l’intera durata del piano, di distribuzione di utili; </a:t>
            </a:r>
          </a:p>
          <a:p>
            <a:pPr lvl="1" algn="just">
              <a:lnSpc>
                <a:spcPct val="100000"/>
              </a:lnSpc>
              <a:buFont typeface="Wingdings" panose="05000000000000000000" pitchFamily="2" charset="2"/>
              <a:buChar char="Ø"/>
            </a:pPr>
            <a:r>
              <a:rPr lang="it-IT" sz="1600" dirty="0"/>
              <a:t>l’attribuzione all’assemblea della facoltà di deliberare, nell’ambito del piano di crisi aziendale </a:t>
            </a:r>
            <a:r>
              <a:rPr lang="it-IT" sz="1600" b="1" dirty="0"/>
              <a:t>forme di apporto anche economico, da parte dei soci lavoratori</a:t>
            </a:r>
            <a:r>
              <a:rPr lang="it-IT" sz="1600" dirty="0"/>
              <a:t>, alla soluzione della crisi, in proporzione alle disponibilità e capacità finanziarie. </a:t>
            </a:r>
          </a:p>
          <a:p>
            <a:pPr algn="just">
              <a:lnSpc>
                <a:spcPct val="100000"/>
              </a:lnSpc>
              <a:buFont typeface="Wingdings" panose="05000000000000000000" pitchFamily="2" charset="2"/>
              <a:buChar char="§"/>
            </a:pPr>
            <a:r>
              <a:rPr lang="it-IT" sz="1600" dirty="0"/>
              <a:t>Si tratta, a tutti gli effetti, di uno specifico strumento di ristrutturazione, proprio delle società cooperative, finalizzato a coinvolgere i (lavoratori) soci nel risanamento della propria impresa.</a:t>
            </a:r>
            <a:endParaRPr lang="it-IT" sz="1600" b="1" dirty="0"/>
          </a:p>
        </p:txBody>
      </p:sp>
      <p:sp>
        <p:nvSpPr>
          <p:cNvPr id="11" name="Title 1">
            <a:extLst>
              <a:ext uri="{FF2B5EF4-FFF2-40B4-BE49-F238E27FC236}">
                <a16:creationId xmlns:a16="http://schemas.microsoft.com/office/drawing/2014/main" id="{9622EC86-9953-468D-27EF-D115829F8575}"/>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2" name="Title 1">
            <a:extLst>
              <a:ext uri="{FF2B5EF4-FFF2-40B4-BE49-F238E27FC236}">
                <a16:creationId xmlns:a16="http://schemas.microsoft.com/office/drawing/2014/main" id="{DDBA5154-37F1-C11D-0F09-71985206AF2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La disciplina del socio lavoratore e i «piani di crisi»</a:t>
            </a:r>
          </a:p>
        </p:txBody>
      </p:sp>
      <p:pic>
        <p:nvPicPr>
          <p:cNvPr id="13" name="Graphic 4">
            <a:extLst>
              <a:ext uri="{FF2B5EF4-FFF2-40B4-BE49-F238E27FC236}">
                <a16:creationId xmlns:a16="http://schemas.microsoft.com/office/drawing/2014/main" id="{99340FBE-B734-9A50-D468-D4977ED0C1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4" name="Picture 13" descr="Legacoop Nazionale">
            <a:extLst>
              <a:ext uri="{FF2B5EF4-FFF2-40B4-BE49-F238E27FC236}">
                <a16:creationId xmlns:a16="http://schemas.microsoft.com/office/drawing/2014/main" id="{E71905E1-8EC4-FBF7-2E23-D55D34DA13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46277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59D39-0CFB-0429-5B9A-C2A54A79649E}"/>
            </a:ext>
          </a:extLst>
        </p:cNvPr>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CDE70E25-21C2-7561-583A-1443EE04258D}"/>
              </a:ext>
            </a:extLst>
          </p:cNvPr>
          <p:cNvSpPr>
            <a:spLocks noGrp="1"/>
          </p:cNvSpPr>
          <p:nvPr>
            <p:ph idx="1"/>
          </p:nvPr>
        </p:nvSpPr>
        <p:spPr>
          <a:xfrm>
            <a:off x="731520" y="1398833"/>
            <a:ext cx="10515600" cy="4351338"/>
          </a:xfrm>
        </p:spPr>
        <p:txBody>
          <a:bodyPr>
            <a:normAutofit fontScale="92500" lnSpcReduction="20000"/>
          </a:bodyPr>
          <a:lstStyle/>
          <a:p>
            <a:pPr marL="0" indent="0" algn="just">
              <a:lnSpc>
                <a:spcPct val="120000"/>
              </a:lnSpc>
              <a:buNone/>
            </a:pPr>
            <a:r>
              <a:rPr lang="it-IT" sz="2300" dirty="0"/>
              <a:t>Data l’eccezionalità della disposizione (confermata peraltro da giurisprudenza di legittimità), il Ministero ha quindi richiesto che il «piano di crisi» fosse caratterizzato da specifici requisiti: </a:t>
            </a:r>
          </a:p>
          <a:p>
            <a:pPr algn="just">
              <a:lnSpc>
                <a:spcPct val="120000"/>
              </a:lnSpc>
              <a:buFont typeface="Wingdings" panose="05000000000000000000" pitchFamily="2" charset="2"/>
              <a:buChar char="Ø"/>
            </a:pPr>
            <a:r>
              <a:rPr lang="it-IT" sz="2300" dirty="0"/>
              <a:t>l’effettività dello stato di crisi aziendale che richiede gli interventi straordinari consentiti dalla legge; </a:t>
            </a:r>
          </a:p>
          <a:p>
            <a:pPr algn="just">
              <a:lnSpc>
                <a:spcPct val="120000"/>
              </a:lnSpc>
              <a:buFont typeface="Wingdings" panose="05000000000000000000" pitchFamily="2" charset="2"/>
              <a:buChar char="Ø"/>
            </a:pPr>
            <a:r>
              <a:rPr lang="it-IT" sz="2300" dirty="0"/>
              <a:t>la temporaneità dello stato di crisi e dei relativi interventi; </a:t>
            </a:r>
          </a:p>
          <a:p>
            <a:pPr algn="just">
              <a:lnSpc>
                <a:spcPct val="120000"/>
              </a:lnSpc>
              <a:buFont typeface="Wingdings" panose="05000000000000000000" pitchFamily="2" charset="2"/>
              <a:buChar char="Ø"/>
            </a:pPr>
            <a:r>
              <a:rPr lang="it-IT" sz="2300" dirty="0"/>
              <a:t>uno stretto nesso di causalità tra lo stato di crisi aziendale e l’applicabilità ai soci lavoratori degli interventi deliberati in sede assembleare.</a:t>
            </a:r>
          </a:p>
          <a:p>
            <a:pPr marL="0" indent="0" algn="just">
              <a:lnSpc>
                <a:spcPct val="120000"/>
              </a:lnSpc>
              <a:buNone/>
            </a:pPr>
            <a:r>
              <a:rPr lang="it-IT" sz="2300" dirty="0"/>
              <a:t>Anche l’INPS ha confermato (Messaggio n. 2350 del 8 giugno 2022) la necessità che la “crisi” cui fa riferimento la Legge 142/2001 debba caratterizzarsi per la particolare gravità e straordinarietà, tali da compromettere la continuità aziendale. </a:t>
            </a:r>
          </a:p>
          <a:p>
            <a:pPr>
              <a:buFont typeface="Wingdings" panose="05000000000000000000" pitchFamily="2" charset="2"/>
              <a:buChar char="§"/>
            </a:pPr>
            <a:endParaRPr lang="it-IT" dirty="0"/>
          </a:p>
          <a:p>
            <a:pPr>
              <a:buFont typeface="Wingdings" panose="05000000000000000000" pitchFamily="2" charset="2"/>
              <a:buChar char="§"/>
            </a:pPr>
            <a:endParaRPr lang="it-IT" dirty="0"/>
          </a:p>
        </p:txBody>
      </p:sp>
      <p:sp>
        <p:nvSpPr>
          <p:cNvPr id="9" name="Title 1">
            <a:extLst>
              <a:ext uri="{FF2B5EF4-FFF2-40B4-BE49-F238E27FC236}">
                <a16:creationId xmlns:a16="http://schemas.microsoft.com/office/drawing/2014/main" id="{5C428EA8-CF53-A22B-EECF-C34B6E7A5553}"/>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0" name="Title 1">
            <a:extLst>
              <a:ext uri="{FF2B5EF4-FFF2-40B4-BE49-F238E27FC236}">
                <a16:creationId xmlns:a16="http://schemas.microsoft.com/office/drawing/2014/main" id="{39103C50-C1FE-83B7-DEF7-11859886B3F0}"/>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La disciplina del socio lavoratore e i «piani di crisi»</a:t>
            </a:r>
          </a:p>
        </p:txBody>
      </p:sp>
      <p:pic>
        <p:nvPicPr>
          <p:cNvPr id="11" name="Graphic 4">
            <a:extLst>
              <a:ext uri="{FF2B5EF4-FFF2-40B4-BE49-F238E27FC236}">
                <a16:creationId xmlns:a16="http://schemas.microsoft.com/office/drawing/2014/main" id="{50A83529-1C17-2407-761B-63870B3F6F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2" name="Picture 11" descr="Legacoop Nazionale">
            <a:extLst>
              <a:ext uri="{FF2B5EF4-FFF2-40B4-BE49-F238E27FC236}">
                <a16:creationId xmlns:a16="http://schemas.microsoft.com/office/drawing/2014/main" id="{70860A72-FDAA-DC2E-500C-F9C3E43CC5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31089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36FC-FFC4-ABD6-B2EB-A8FD114A4429}"/>
            </a:ext>
          </a:extLst>
        </p:cNvPr>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3777F6D-1DBC-C4DF-8D05-073F930E26F4}"/>
              </a:ext>
            </a:extLst>
          </p:cNvPr>
          <p:cNvSpPr>
            <a:spLocks noGrp="1"/>
          </p:cNvSpPr>
          <p:nvPr>
            <p:ph idx="1"/>
          </p:nvPr>
        </p:nvSpPr>
        <p:spPr>
          <a:xfrm>
            <a:off x="752475" y="1323975"/>
            <a:ext cx="10515600" cy="4148137"/>
          </a:xfrm>
        </p:spPr>
        <p:txBody>
          <a:bodyPr>
            <a:normAutofit/>
          </a:bodyPr>
          <a:lstStyle/>
          <a:p>
            <a:pPr marL="0" indent="0">
              <a:buNone/>
            </a:pPr>
            <a:endParaRPr lang="it-IT" dirty="0"/>
          </a:p>
          <a:p>
            <a:pPr algn="just">
              <a:buFont typeface="Wingdings" panose="05000000000000000000" pitchFamily="2" charset="2"/>
              <a:buChar char="§"/>
            </a:pPr>
            <a:r>
              <a:rPr lang="it-IT" sz="1900" dirty="0"/>
              <a:t>L’</a:t>
            </a:r>
            <a:r>
              <a:rPr lang="it-IT" sz="1900" b="1" dirty="0"/>
              <a:t>articolo 11, comma 2</a:t>
            </a:r>
            <a:r>
              <a:rPr lang="it-IT" sz="1900" dirty="0"/>
              <a:t>, richiamato esplicitamente dall’art. 191 CCII, stabilisce come:</a:t>
            </a:r>
          </a:p>
          <a:p>
            <a:pPr marL="0" indent="0" algn="ctr">
              <a:buNone/>
            </a:pPr>
            <a:r>
              <a:rPr lang="it-IT" sz="1900" dirty="0"/>
              <a:t>«</a:t>
            </a:r>
            <a:r>
              <a:rPr lang="it-IT" sz="1900" i="1" dirty="0"/>
              <a:t>nel caso di affitto o di vendita di aziende, rami d'azienda o complessi di beni e contratti di imprese sottoposte a fallimento, concordato preventivo, amministrazione straordinaria o liquidazione coatta amministrativa, hanno diritto di prelazione per l'affitto o per l'acquisto le società cooperative costituite da lavoratori dipendenti dell'impresa sottoposta alla procedura.»</a:t>
            </a:r>
          </a:p>
          <a:p>
            <a:pPr marL="0" indent="0" algn="ctr">
              <a:buNone/>
            </a:pPr>
            <a:endParaRPr lang="it-IT" sz="1900" i="1" dirty="0"/>
          </a:p>
          <a:p>
            <a:pPr algn="just">
              <a:buFont typeface="Wingdings" panose="05000000000000000000" pitchFamily="2" charset="2"/>
              <a:buChar char="§"/>
            </a:pPr>
            <a:r>
              <a:rPr lang="it-IT" sz="1900" dirty="0"/>
              <a:t>Nel caso di aggiudicazione dell’affitto o della vendita da parte di società cooperative costituite dai lavoratori dipendenti lavoratori dipendenti dell’impresa sottoposta ad una delle procedure indicate al comma 2 del medesimo articolo 11, costituisce titolo ai fini dell’applicazione dell’</a:t>
            </a:r>
            <a:r>
              <a:rPr lang="it-IT" sz="1900" b="1" dirty="0"/>
              <a:t>incentivo all’autoimprenditorialità </a:t>
            </a:r>
            <a:r>
              <a:rPr lang="it-IT" sz="1900" dirty="0"/>
              <a:t>ex art. 8 </a:t>
            </a:r>
            <a:r>
              <a:rPr lang="it-IT" sz="1900" dirty="0" err="1"/>
              <a:t>D.Lgs.</a:t>
            </a:r>
            <a:r>
              <a:rPr lang="it-IT" sz="1900" dirty="0"/>
              <a:t> 22/2015, cioè il diritto alla liquidazione anticipata della </a:t>
            </a:r>
            <a:r>
              <a:rPr lang="it-IT" sz="1900" dirty="0" err="1"/>
              <a:t>NASpI</a:t>
            </a:r>
            <a:r>
              <a:rPr lang="it-IT" sz="1900" dirty="0"/>
              <a:t> in assenza di interruzione del rapporto di lavoro.</a:t>
            </a:r>
          </a:p>
        </p:txBody>
      </p:sp>
      <p:sp>
        <p:nvSpPr>
          <p:cNvPr id="9" name="Title 1">
            <a:extLst>
              <a:ext uri="{FF2B5EF4-FFF2-40B4-BE49-F238E27FC236}">
                <a16:creationId xmlns:a16="http://schemas.microsoft.com/office/drawing/2014/main" id="{C334C92C-433B-4931-BB62-5D300EA30AA0}"/>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10" name="Title 1">
            <a:extLst>
              <a:ext uri="{FF2B5EF4-FFF2-40B4-BE49-F238E27FC236}">
                <a16:creationId xmlns:a16="http://schemas.microsoft.com/office/drawing/2014/main" id="{FB5957B5-6F92-9833-700A-E9EC783496E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Il ricorso alla cooperativa come soluzione alla crisi – il D.L. 23 dicembre 2013 n. 145</a:t>
            </a:r>
          </a:p>
        </p:txBody>
      </p:sp>
      <p:pic>
        <p:nvPicPr>
          <p:cNvPr id="11" name="Graphic 4">
            <a:extLst>
              <a:ext uri="{FF2B5EF4-FFF2-40B4-BE49-F238E27FC236}">
                <a16:creationId xmlns:a16="http://schemas.microsoft.com/office/drawing/2014/main" id="{27260C7E-EF4A-960D-A538-A36E6D2DD9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12" name="Picture 11" descr="Legacoop Nazionale">
            <a:extLst>
              <a:ext uri="{FF2B5EF4-FFF2-40B4-BE49-F238E27FC236}">
                <a16:creationId xmlns:a16="http://schemas.microsoft.com/office/drawing/2014/main" id="{A0737956-D523-4BFB-505B-E3268FDBA1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242250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E9328-5CC3-81F5-A44E-1F53D1F1FCE0}"/>
            </a:ext>
          </a:extLst>
        </p:cNvPr>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EBB10236-E4F6-E1A4-BEB1-43BEBA7A34A2}"/>
              </a:ext>
            </a:extLst>
          </p:cNvPr>
          <p:cNvSpPr>
            <a:spLocks noGrp="1"/>
          </p:cNvSpPr>
          <p:nvPr>
            <p:ph idx="1"/>
          </p:nvPr>
        </p:nvSpPr>
        <p:spPr>
          <a:xfrm>
            <a:off x="838200" y="1329056"/>
            <a:ext cx="11023600" cy="4492624"/>
          </a:xfrm>
        </p:spPr>
        <p:txBody>
          <a:bodyPr>
            <a:normAutofit fontScale="92500" lnSpcReduction="20000"/>
          </a:bodyPr>
          <a:lstStyle/>
          <a:p>
            <a:pPr algn="just">
              <a:lnSpc>
                <a:spcPct val="120000"/>
              </a:lnSpc>
              <a:buFont typeface="Wingdings" panose="05000000000000000000" pitchFamily="2" charset="2"/>
              <a:buChar char="§"/>
            </a:pPr>
            <a:r>
              <a:rPr lang="it-IT" sz="1400" b="1" dirty="0"/>
              <a:t>Coopsette</a:t>
            </a:r>
            <a:r>
              <a:rPr lang="it-IT" sz="1400" dirty="0"/>
              <a:t> (nata 1977) e </a:t>
            </a:r>
            <a:r>
              <a:rPr lang="it-IT" sz="1400" b="1" dirty="0"/>
              <a:t>Unieco</a:t>
            </a:r>
            <a:r>
              <a:rPr lang="it-IT" sz="1400" dirty="0"/>
              <a:t> (fondata 1904) rappresentano storiche cooperative emiliane attive nelle grandi opere e nell’edilizia pubblica e nel 2010 gestivano cantieri per oltre </a:t>
            </a:r>
            <a:r>
              <a:rPr lang="it-IT" sz="1400" b="1" dirty="0"/>
              <a:t>1,5 miliardi € complessivi</a:t>
            </a:r>
            <a:r>
              <a:rPr lang="it-IT" sz="1400" dirty="0"/>
              <a:t>.</a:t>
            </a:r>
          </a:p>
          <a:p>
            <a:pPr algn="just">
              <a:lnSpc>
                <a:spcPct val="120000"/>
              </a:lnSpc>
              <a:buFont typeface="Wingdings" panose="05000000000000000000" pitchFamily="2" charset="2"/>
              <a:buChar char="§"/>
            </a:pPr>
            <a:r>
              <a:rPr lang="it-IT" sz="1400" b="1" dirty="0"/>
              <a:t>Le principali Cause della crisi (2012–2015) sono riconducibili a:</a:t>
            </a:r>
          </a:p>
          <a:p>
            <a:pPr marL="538163" lvl="1" indent="-274638" algn="just">
              <a:lnSpc>
                <a:spcPct val="120000"/>
              </a:lnSpc>
              <a:buFont typeface="Wingdings" panose="05000000000000000000" pitchFamily="2" charset="2"/>
              <a:buChar char="Ø"/>
            </a:pPr>
            <a:r>
              <a:rPr lang="it-IT" sz="1400" b="1" dirty="0"/>
              <a:t> </a:t>
            </a:r>
            <a:r>
              <a:rPr lang="it-IT" sz="1400" dirty="0"/>
              <a:t>Crollo mercato immobiliare e opere pubbliche post-2008.</a:t>
            </a:r>
          </a:p>
          <a:p>
            <a:pPr marL="538163" lvl="1" indent="-274638" algn="just">
              <a:lnSpc>
                <a:spcPct val="120000"/>
              </a:lnSpc>
              <a:buFont typeface="Wingdings" panose="05000000000000000000" pitchFamily="2" charset="2"/>
              <a:buChar char="Ø"/>
            </a:pPr>
            <a:r>
              <a:rPr lang="it-IT" sz="1400" b="1" dirty="0"/>
              <a:t>Perdite enormi e indebitamento eccessivo</a:t>
            </a:r>
            <a:r>
              <a:rPr lang="it-IT" sz="1400" dirty="0"/>
              <a:t>: uso massiccio di </a:t>
            </a:r>
            <a:r>
              <a:rPr lang="it-IT" sz="1400" b="1" dirty="0"/>
              <a:t>prestito sociale</a:t>
            </a:r>
            <a:r>
              <a:rPr lang="it-IT" sz="1400" dirty="0"/>
              <a:t> e credito bancario e perdite per 170 mln € (Coopsette) e 250 mln € (Unieco).</a:t>
            </a:r>
          </a:p>
          <a:p>
            <a:pPr algn="just">
              <a:lnSpc>
                <a:spcPct val="120000"/>
              </a:lnSpc>
              <a:buFont typeface="Wingdings" panose="05000000000000000000" pitchFamily="2" charset="2"/>
              <a:buChar char="§"/>
            </a:pPr>
            <a:r>
              <a:rPr lang="it-IT" sz="1400" b="1" dirty="0"/>
              <a:t>Per far fronte alla grave situazione di crisi le società hanno fatto ricorso ai seguenti strumenti giuridici:</a:t>
            </a:r>
          </a:p>
          <a:p>
            <a:pPr marL="538163" indent="-274638" algn="just">
              <a:lnSpc>
                <a:spcPct val="120000"/>
              </a:lnSpc>
              <a:buFont typeface="Wingdings" panose="05000000000000000000" pitchFamily="2" charset="2"/>
              <a:buChar char="Ø"/>
            </a:pPr>
            <a:r>
              <a:rPr lang="it-IT" sz="1400" dirty="0"/>
              <a:t>2013: richiesta di </a:t>
            </a:r>
            <a:r>
              <a:rPr lang="it-IT" sz="1400" b="1" dirty="0"/>
              <a:t>concordato preventivo in bianco</a:t>
            </a:r>
            <a:r>
              <a:rPr lang="it-IT" sz="1400" dirty="0"/>
              <a:t> → fallimento evitato.</a:t>
            </a:r>
          </a:p>
          <a:p>
            <a:pPr marL="538163" indent="-274638" algn="just">
              <a:lnSpc>
                <a:spcPct val="120000"/>
              </a:lnSpc>
              <a:buFont typeface="Wingdings" panose="05000000000000000000" pitchFamily="2" charset="2"/>
              <a:buChar char="Ø"/>
            </a:pPr>
            <a:r>
              <a:rPr lang="it-IT" sz="1400" dirty="0"/>
              <a:t>2015–2017: </a:t>
            </a:r>
            <a:r>
              <a:rPr lang="it-IT" sz="1400" b="1" dirty="0"/>
              <a:t>Liquidazione Coatta Amministrativa (LCA)</a:t>
            </a:r>
            <a:r>
              <a:rPr lang="it-IT" sz="1400" dirty="0"/>
              <a:t> su iniziativa di Legacoop e MISE, ex </a:t>
            </a:r>
            <a:r>
              <a:rPr lang="it-IT" sz="1400" b="1" dirty="0"/>
              <a:t>art. 2545-terdecies c.c.</a:t>
            </a:r>
            <a:endParaRPr lang="it-IT" sz="1400" dirty="0"/>
          </a:p>
          <a:p>
            <a:pPr algn="just">
              <a:lnSpc>
                <a:spcPct val="120000"/>
              </a:lnSpc>
              <a:buFont typeface="Wingdings" panose="05000000000000000000" pitchFamily="2" charset="2"/>
              <a:buChar char="§"/>
            </a:pPr>
            <a:r>
              <a:rPr lang="it-IT" sz="1400" b="1" dirty="0"/>
              <a:t>Le conseguenze della crisi sono state particolarmente pesanti:</a:t>
            </a:r>
          </a:p>
          <a:p>
            <a:pPr marL="538163" indent="-274638" algn="just">
              <a:lnSpc>
                <a:spcPct val="120000"/>
              </a:lnSpc>
              <a:buFont typeface="Wingdings" panose="05000000000000000000" pitchFamily="2" charset="2"/>
              <a:buChar char="Ø"/>
            </a:pPr>
            <a:r>
              <a:rPr lang="it-IT" sz="1400" b="1" dirty="0"/>
              <a:t>Oltre 1 mld €</a:t>
            </a:r>
            <a:r>
              <a:rPr lang="it-IT" sz="1400" dirty="0"/>
              <a:t> di crediti bancari insoluti.</a:t>
            </a:r>
          </a:p>
          <a:p>
            <a:pPr marL="538163" indent="-274638" algn="just">
              <a:lnSpc>
                <a:spcPct val="120000"/>
              </a:lnSpc>
              <a:buFont typeface="Wingdings" panose="05000000000000000000" pitchFamily="2" charset="2"/>
              <a:buChar char="Ø"/>
            </a:pPr>
            <a:r>
              <a:rPr lang="it-IT" sz="1400" b="1" dirty="0"/>
              <a:t>Perdite per i soci</a:t>
            </a:r>
            <a:r>
              <a:rPr lang="it-IT" sz="1400" dirty="0"/>
              <a:t>: capitale e prestito sociale azzerati (bail-in cooperativo).</a:t>
            </a:r>
          </a:p>
          <a:p>
            <a:pPr marL="538163" indent="-274638" algn="just">
              <a:lnSpc>
                <a:spcPct val="120000"/>
              </a:lnSpc>
              <a:buFont typeface="Wingdings" panose="05000000000000000000" pitchFamily="2" charset="2"/>
              <a:buChar char="Ø"/>
            </a:pPr>
            <a:r>
              <a:rPr lang="it-IT" sz="1400" b="1" dirty="0"/>
              <a:t>Impatto occupazionale e sfiducia nel modello cooperativo edilizio</a:t>
            </a:r>
            <a:r>
              <a:rPr lang="it-IT" sz="1400" dirty="0"/>
              <a:t> </a:t>
            </a:r>
            <a:r>
              <a:rPr lang="it-IT" sz="1400" b="1" dirty="0"/>
              <a:t>: </a:t>
            </a:r>
            <a:r>
              <a:rPr lang="it-IT" sz="1400" dirty="0"/>
              <a:t>migliaia di posti persi (diretti e indotto).</a:t>
            </a:r>
          </a:p>
          <a:p>
            <a:pPr marL="263525" indent="-263525" algn="just">
              <a:lnSpc>
                <a:spcPct val="120000"/>
              </a:lnSpc>
              <a:buFont typeface="Wingdings" panose="05000000000000000000" pitchFamily="2" charset="2"/>
              <a:buChar char="§"/>
            </a:pPr>
            <a:r>
              <a:rPr lang="it-IT" sz="1400" dirty="0"/>
              <a:t>Da tali crisi è scaturita una riflessione strutturale sul </a:t>
            </a:r>
            <a:r>
              <a:rPr lang="it-IT" sz="1400" b="1" dirty="0"/>
              <a:t>modello di business delle </a:t>
            </a:r>
            <a:r>
              <a:rPr lang="it-IT" sz="1400" dirty="0"/>
              <a:t>coop di costruzioni dalla quale è emersa la necessità di </a:t>
            </a:r>
            <a:r>
              <a:rPr lang="it-IT" sz="1400" b="1" dirty="0"/>
              <a:t>integrare sistemi di allerta precoce </a:t>
            </a:r>
            <a:r>
              <a:rPr lang="it-IT" sz="1400" dirty="0"/>
              <a:t>(</a:t>
            </a:r>
            <a:r>
              <a:rPr lang="it-IT" sz="1400" dirty="0" err="1"/>
              <a:t>early</a:t>
            </a:r>
            <a:r>
              <a:rPr lang="it-IT" sz="1400" dirty="0"/>
              <a:t> warning) e di imporre </a:t>
            </a:r>
            <a:r>
              <a:rPr lang="it-IT" sz="1400" b="1" dirty="0"/>
              <a:t>limiti più rigidi all’uso del prestito sociale.</a:t>
            </a:r>
            <a:endParaRPr lang="it-IT" sz="1400" dirty="0"/>
          </a:p>
        </p:txBody>
      </p:sp>
      <p:sp>
        <p:nvSpPr>
          <p:cNvPr id="4" name="Title 1">
            <a:extLst>
              <a:ext uri="{FF2B5EF4-FFF2-40B4-BE49-F238E27FC236}">
                <a16:creationId xmlns:a16="http://schemas.microsoft.com/office/drawing/2014/main" id="{A5CE4064-444E-96E4-129D-91A71DB3D6AC}"/>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6" name="Title 1">
            <a:extLst>
              <a:ext uri="{FF2B5EF4-FFF2-40B4-BE49-F238E27FC236}">
                <a16:creationId xmlns:a16="http://schemas.microsoft.com/office/drawing/2014/main" id="{8F00B7ED-E1A9-3CA4-BEB3-17C3DA7516E1}"/>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Il declino di </a:t>
            </a:r>
            <a:r>
              <a:rPr lang="it-IT" dirty="0" err="1"/>
              <a:t>CoopSette</a:t>
            </a:r>
            <a:r>
              <a:rPr lang="it-IT" dirty="0"/>
              <a:t> e Unieco (2015-2017)</a:t>
            </a:r>
          </a:p>
        </p:txBody>
      </p:sp>
      <p:pic>
        <p:nvPicPr>
          <p:cNvPr id="7" name="Graphic 4">
            <a:extLst>
              <a:ext uri="{FF2B5EF4-FFF2-40B4-BE49-F238E27FC236}">
                <a16:creationId xmlns:a16="http://schemas.microsoft.com/office/drawing/2014/main" id="{9CE3A8F5-BDF9-547C-D094-9BF64B334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9" name="Picture 8" descr="Legacoop Nazionale">
            <a:extLst>
              <a:ext uri="{FF2B5EF4-FFF2-40B4-BE49-F238E27FC236}">
                <a16:creationId xmlns:a16="http://schemas.microsoft.com/office/drawing/2014/main" id="{3FC581EE-307B-9590-78BE-FBC6809DBE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30618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B572-62FF-24EC-F8E4-7EC71B1C67D2}"/>
            </a:ext>
          </a:extLst>
        </p:cNvPr>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EE96E738-B68D-F514-26AE-8F1BAAD21A30}"/>
              </a:ext>
            </a:extLst>
          </p:cNvPr>
          <p:cNvSpPr>
            <a:spLocks noGrp="1"/>
          </p:cNvSpPr>
          <p:nvPr>
            <p:ph idx="1"/>
          </p:nvPr>
        </p:nvSpPr>
        <p:spPr>
          <a:xfrm>
            <a:off x="864235" y="1326580"/>
            <a:ext cx="10704714" cy="4376288"/>
          </a:xfrm>
        </p:spPr>
        <p:txBody>
          <a:bodyPr>
            <a:noAutofit/>
          </a:bodyPr>
          <a:lstStyle/>
          <a:p>
            <a:pPr algn="just">
              <a:lnSpc>
                <a:spcPct val="120000"/>
              </a:lnSpc>
              <a:buFont typeface="Wingdings" panose="05000000000000000000" pitchFamily="2" charset="2"/>
              <a:buChar char="§"/>
            </a:pPr>
            <a:r>
              <a:rPr lang="it-IT" sz="1200" dirty="0"/>
              <a:t>Fondata nel </a:t>
            </a:r>
            <a:r>
              <a:rPr lang="it-IT" sz="1200" b="1" dirty="0"/>
              <a:t>1901 la Cooperativa Muratori Cementisti (CMC) di Ravenna </a:t>
            </a:r>
            <a:r>
              <a:rPr lang="it-IT" sz="1200" dirty="0"/>
              <a:t>rappresenta un simbolo storico della cooperazione italiana. Fino al 2017 aveva circa 1,1 miliardi €, era attiva in oltre 20 Paesi e rappresentava la terza impresa edile italiana.</a:t>
            </a:r>
          </a:p>
          <a:p>
            <a:pPr algn="just">
              <a:lnSpc>
                <a:spcPct val="120000"/>
              </a:lnSpc>
              <a:buFont typeface="Wingdings" panose="05000000000000000000" pitchFamily="2" charset="2"/>
              <a:buChar char="§"/>
            </a:pPr>
            <a:r>
              <a:rPr lang="it-IT" sz="1200" b="1" dirty="0"/>
              <a:t>Le cause della Crisi sono principalmente riconducibili a:</a:t>
            </a:r>
          </a:p>
          <a:p>
            <a:pPr marL="538163" lvl="1" indent="-274638" algn="just">
              <a:lnSpc>
                <a:spcPct val="120000"/>
              </a:lnSpc>
              <a:buFont typeface="Wingdings" panose="05000000000000000000" pitchFamily="2" charset="2"/>
              <a:buChar char="Ø"/>
              <a:tabLst>
                <a:tab pos="538163" algn="l"/>
              </a:tabLst>
            </a:pPr>
            <a:r>
              <a:rPr lang="it-IT" sz="1200" dirty="0"/>
              <a:t>Ritardi nei pagamenti da </a:t>
            </a:r>
            <a:r>
              <a:rPr lang="it-IT" sz="1200" b="1" dirty="0"/>
              <a:t>ANAS</a:t>
            </a:r>
            <a:r>
              <a:rPr lang="it-IT" sz="1200" dirty="0"/>
              <a:t> e commesse estere.</a:t>
            </a:r>
          </a:p>
          <a:p>
            <a:pPr marL="538163" lvl="1" indent="-274638" algn="just">
              <a:lnSpc>
                <a:spcPct val="120000"/>
              </a:lnSpc>
              <a:buFont typeface="Wingdings" panose="05000000000000000000" pitchFamily="2" charset="2"/>
              <a:buChar char="Ø"/>
              <a:tabLst>
                <a:tab pos="538163" algn="l"/>
              </a:tabLst>
            </a:pPr>
            <a:r>
              <a:rPr lang="it-IT" sz="1200" dirty="0"/>
              <a:t>Novembre 2018: </a:t>
            </a:r>
            <a:r>
              <a:rPr lang="it-IT" sz="1200" b="1" dirty="0"/>
              <a:t>mancato pagamento cedola obbligazionaria (9,5 milioni)</a:t>
            </a:r>
            <a:r>
              <a:rPr lang="it-IT" sz="1200" dirty="0"/>
              <a:t> → perdita di fiducia, 6 richieste di fallimento.</a:t>
            </a:r>
          </a:p>
          <a:p>
            <a:pPr marL="263525" indent="-263525" algn="just">
              <a:lnSpc>
                <a:spcPct val="120000"/>
              </a:lnSpc>
              <a:buFont typeface="Wingdings" panose="05000000000000000000" pitchFamily="2" charset="2"/>
              <a:buChar char="§"/>
              <a:tabLst>
                <a:tab pos="263525" algn="l"/>
              </a:tabLst>
            </a:pPr>
            <a:r>
              <a:rPr lang="it-IT" sz="1200" b="1" dirty="0"/>
              <a:t>Al fine di porre rimedio alla situazione di crisi la società ha fatto ricorso ai seguenti strumenti giuridici:</a:t>
            </a:r>
          </a:p>
          <a:p>
            <a:pPr marL="538163" indent="-274638" algn="just">
              <a:lnSpc>
                <a:spcPct val="120000"/>
              </a:lnSpc>
              <a:buFont typeface="Wingdings" panose="05000000000000000000" pitchFamily="2" charset="2"/>
              <a:buChar char="Ø"/>
            </a:pPr>
            <a:r>
              <a:rPr lang="it-IT" sz="1200" b="1" dirty="0"/>
              <a:t>Dicembre 2018</a:t>
            </a:r>
            <a:r>
              <a:rPr lang="it-IT" sz="1200" dirty="0"/>
              <a:t>: Concordato preventivo “in bianco”.</a:t>
            </a:r>
          </a:p>
          <a:p>
            <a:pPr marL="538163" indent="-274638" algn="just">
              <a:lnSpc>
                <a:spcPct val="120000"/>
              </a:lnSpc>
              <a:buFont typeface="Wingdings" panose="05000000000000000000" pitchFamily="2" charset="2"/>
              <a:buChar char="Ø"/>
            </a:pPr>
            <a:r>
              <a:rPr lang="it-IT" sz="1200" b="1" dirty="0"/>
              <a:t>Luglio 2019</a:t>
            </a:r>
            <a:r>
              <a:rPr lang="it-IT" sz="1200" dirty="0"/>
              <a:t>: Concordato in continuità approvato dal Tribunale.</a:t>
            </a:r>
          </a:p>
          <a:p>
            <a:pPr marL="538163" indent="-274638" algn="just">
              <a:lnSpc>
                <a:spcPct val="120000"/>
              </a:lnSpc>
              <a:buFont typeface="Wingdings" panose="05000000000000000000" pitchFamily="2" charset="2"/>
              <a:buChar char="Ø"/>
            </a:pPr>
            <a:r>
              <a:rPr lang="it-IT" sz="1200" b="1" dirty="0"/>
              <a:t>2023</a:t>
            </a:r>
            <a:r>
              <a:rPr lang="it-IT" sz="1200" dirty="0"/>
              <a:t>: Avvio di </a:t>
            </a:r>
            <a:r>
              <a:rPr lang="it-IT" sz="1200" b="1" dirty="0"/>
              <a:t>composizione negoziata della crisi</a:t>
            </a:r>
            <a:r>
              <a:rPr lang="it-IT" sz="1200" dirty="0"/>
              <a:t> ex D.lgs. 14/2019.</a:t>
            </a:r>
          </a:p>
          <a:p>
            <a:pPr algn="just">
              <a:lnSpc>
                <a:spcPct val="120000"/>
              </a:lnSpc>
              <a:buFont typeface="Wingdings" panose="05000000000000000000" pitchFamily="2" charset="2"/>
              <a:buChar char="§"/>
            </a:pPr>
            <a:r>
              <a:rPr lang="it-IT" sz="1200" b="1" dirty="0"/>
              <a:t>Anche in questo caso sono emerse importanti ripercussioni derivanti dallo stato di crisi:</a:t>
            </a:r>
          </a:p>
          <a:p>
            <a:pPr marL="538163" indent="-274638" algn="just">
              <a:lnSpc>
                <a:spcPct val="120000"/>
              </a:lnSpc>
              <a:buFont typeface="Wingdings" panose="05000000000000000000" pitchFamily="2" charset="2"/>
              <a:buChar char="Ø"/>
            </a:pPr>
            <a:r>
              <a:rPr lang="it-IT" sz="1200" dirty="0"/>
              <a:t>Riduzione drastica dei lavoratori (</a:t>
            </a:r>
            <a:r>
              <a:rPr lang="it-IT" sz="1200" b="1" dirty="0"/>
              <a:t>da 2.000 a circa 1.200</a:t>
            </a:r>
            <a:r>
              <a:rPr lang="it-IT" sz="1200" dirty="0"/>
              <a:t>).</a:t>
            </a:r>
          </a:p>
          <a:p>
            <a:pPr marL="538163" indent="-274638" algn="just">
              <a:lnSpc>
                <a:spcPct val="120000"/>
              </a:lnSpc>
              <a:buFont typeface="Wingdings" panose="05000000000000000000" pitchFamily="2" charset="2"/>
              <a:buChar char="Ø"/>
            </a:pPr>
            <a:r>
              <a:rPr lang="it-IT" sz="1200" b="1" dirty="0"/>
              <a:t> Bond svalutati oltre l’80%</a:t>
            </a:r>
            <a:r>
              <a:rPr lang="it-IT" sz="1200" dirty="0"/>
              <a:t>, fornitori non pagati, cassa integrazione, ritardi stipendi, </a:t>
            </a:r>
            <a:r>
              <a:rPr lang="it-IT" sz="1200" b="1" dirty="0"/>
              <a:t>vendite di asset</a:t>
            </a:r>
            <a:r>
              <a:rPr lang="it-IT" sz="1200" dirty="0"/>
              <a:t> per fare cassa.</a:t>
            </a:r>
          </a:p>
          <a:p>
            <a:pPr algn="just">
              <a:lnSpc>
                <a:spcPct val="120000"/>
              </a:lnSpc>
              <a:buFont typeface="Wingdings" panose="05000000000000000000" pitchFamily="2" charset="2"/>
              <a:buChar char="§"/>
            </a:pPr>
            <a:r>
              <a:rPr lang="it-IT" sz="1200" b="1" dirty="0"/>
              <a:t>Attualmente la situazione di crisi è ancora in una fase di stallo.</a:t>
            </a:r>
            <a:r>
              <a:rPr lang="it-IT" sz="1200" dirty="0"/>
              <a:t> Nel  2023 la Procura di Ravenna ha richiesto il fallimento della società sostenendo che la cooperativa non sta adempiendo ai propri obblighi concordatari. Tuttavia sono in corso promettenti trattative con alcuni operatori del settore per rilevare le attività (ad oggi sono circa 1.200 i lavoratori rimasti). </a:t>
            </a:r>
          </a:p>
          <a:p>
            <a:endParaRPr lang="it-IT" sz="500" dirty="0"/>
          </a:p>
        </p:txBody>
      </p:sp>
      <p:sp>
        <p:nvSpPr>
          <p:cNvPr id="4" name="Title 1">
            <a:extLst>
              <a:ext uri="{FF2B5EF4-FFF2-40B4-BE49-F238E27FC236}">
                <a16:creationId xmlns:a16="http://schemas.microsoft.com/office/drawing/2014/main" id="{8E7892CE-EEFD-2871-4ED7-68675EC90495}"/>
              </a:ext>
            </a:extLst>
          </p:cNvPr>
          <p:cNvSpPr>
            <a:spLocks noGrp="1"/>
          </p:cNvSpPr>
          <p:nvPr>
            <p:ph type="title"/>
          </p:nvPr>
        </p:nvSpPr>
        <p:spPr>
          <a:xfrm>
            <a:off x="771525" y="540000"/>
            <a:ext cx="10515600" cy="374260"/>
          </a:xfrm>
        </p:spPr>
        <p:txBody>
          <a:bodyPr>
            <a:normAutofit fontScale="90000"/>
          </a:bodyPr>
          <a:lstStyle/>
          <a:p>
            <a:r>
              <a:rPr lang="it-IT" dirty="0"/>
              <a:t>2. Crisi d’impresa e società cooperative</a:t>
            </a:r>
          </a:p>
        </p:txBody>
      </p:sp>
      <p:sp>
        <p:nvSpPr>
          <p:cNvPr id="6" name="Title 1">
            <a:extLst>
              <a:ext uri="{FF2B5EF4-FFF2-40B4-BE49-F238E27FC236}">
                <a16:creationId xmlns:a16="http://schemas.microsoft.com/office/drawing/2014/main" id="{AD41C5FD-E9EF-B850-1657-D93FE615429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La crisi di CMC di Ravenna (2018-2020)</a:t>
            </a:r>
          </a:p>
        </p:txBody>
      </p:sp>
      <p:pic>
        <p:nvPicPr>
          <p:cNvPr id="7" name="Graphic 4">
            <a:extLst>
              <a:ext uri="{FF2B5EF4-FFF2-40B4-BE49-F238E27FC236}">
                <a16:creationId xmlns:a16="http://schemas.microsoft.com/office/drawing/2014/main" id="{A7FE0F64-F4F6-8238-F95E-0B4CE9FC9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9" name="Picture 8" descr="Legacoop Nazionale">
            <a:extLst>
              <a:ext uri="{FF2B5EF4-FFF2-40B4-BE49-F238E27FC236}">
                <a16:creationId xmlns:a16="http://schemas.microsoft.com/office/drawing/2014/main" id="{E86D237D-265E-45F5-2C20-A6720635A9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64100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6338-1183-1A6B-C5BB-1D85FCF6C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983AA-BC93-43F6-8407-2A479309159E}"/>
              </a:ext>
            </a:extLst>
          </p:cNvPr>
          <p:cNvSpPr>
            <a:spLocks noGrp="1"/>
          </p:cNvSpPr>
          <p:nvPr>
            <p:ph type="title"/>
          </p:nvPr>
        </p:nvSpPr>
        <p:spPr>
          <a:xfrm>
            <a:off x="771525" y="540000"/>
            <a:ext cx="10515600" cy="374260"/>
          </a:xfrm>
        </p:spPr>
        <p:txBody>
          <a:bodyPr>
            <a:normAutofit fontScale="90000"/>
          </a:bodyPr>
          <a:lstStyle/>
          <a:p>
            <a:r>
              <a:rPr lang="it-IT" dirty="0"/>
              <a:t>3. Gli strumenti di regolazione della crisi</a:t>
            </a:r>
          </a:p>
        </p:txBody>
      </p:sp>
      <p:grpSp>
        <p:nvGrpSpPr>
          <p:cNvPr id="47" name="Group 46">
            <a:extLst>
              <a:ext uri="{FF2B5EF4-FFF2-40B4-BE49-F238E27FC236}">
                <a16:creationId xmlns:a16="http://schemas.microsoft.com/office/drawing/2014/main" id="{CF927E71-6FA8-CF2C-BF28-19B347F58034}"/>
              </a:ext>
            </a:extLst>
          </p:cNvPr>
          <p:cNvGrpSpPr/>
          <p:nvPr/>
        </p:nvGrpSpPr>
        <p:grpSpPr>
          <a:xfrm>
            <a:off x="361951" y="1068059"/>
            <a:ext cx="11741038" cy="5133813"/>
            <a:chOff x="161927" y="763341"/>
            <a:chExt cx="11741038" cy="5133813"/>
          </a:xfrm>
        </p:grpSpPr>
        <p:grpSp>
          <p:nvGrpSpPr>
            <p:cNvPr id="48" name="Group 47">
              <a:extLst>
                <a:ext uri="{FF2B5EF4-FFF2-40B4-BE49-F238E27FC236}">
                  <a16:creationId xmlns:a16="http://schemas.microsoft.com/office/drawing/2014/main" id="{9243F34D-56B2-E83D-9648-3DDE8F487887}"/>
                </a:ext>
              </a:extLst>
            </p:cNvPr>
            <p:cNvGrpSpPr/>
            <p:nvPr/>
          </p:nvGrpSpPr>
          <p:grpSpPr>
            <a:xfrm>
              <a:off x="161927" y="763341"/>
              <a:ext cx="11741038" cy="5133813"/>
              <a:chOff x="-268179" y="370050"/>
              <a:chExt cx="11741038" cy="5133813"/>
            </a:xfrm>
          </p:grpSpPr>
          <p:sp>
            <p:nvSpPr>
              <p:cNvPr id="55" name="Rectangle 54">
                <a:extLst>
                  <a:ext uri="{FF2B5EF4-FFF2-40B4-BE49-F238E27FC236}">
                    <a16:creationId xmlns:a16="http://schemas.microsoft.com/office/drawing/2014/main" id="{302FCD3B-6D3C-A256-3604-DBF05DB33C4F}"/>
                  </a:ext>
                </a:extLst>
              </p:cNvPr>
              <p:cNvSpPr>
                <a:spLocks noChangeArrowheads="1"/>
              </p:cNvSpPr>
              <p:nvPr/>
            </p:nvSpPr>
            <p:spPr bwMode="gray">
              <a:xfrm>
                <a:off x="5503121" y="2089150"/>
                <a:ext cx="1901827" cy="984250"/>
              </a:xfrm>
              <a:prstGeom prst="rect">
                <a:avLst/>
              </a:prstGeom>
              <a:solidFill>
                <a:srgbClr val="D8DFF4">
                  <a:alpha val="50195"/>
                </a:srgbClr>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50000"/>
                  </a:spcBef>
                  <a:buClrTx/>
                  <a:buSzPct val="90000"/>
                  <a:buFontTx/>
                  <a:buNone/>
                </a:pPr>
                <a:endParaRPr lang="it-IT" altLang="it-IT" sz="1100">
                  <a:latin typeface="+mn-lt"/>
                </a:endParaRPr>
              </a:p>
            </p:txBody>
          </p:sp>
          <p:sp>
            <p:nvSpPr>
              <p:cNvPr id="56" name="Rectangle 55">
                <a:extLst>
                  <a:ext uri="{FF2B5EF4-FFF2-40B4-BE49-F238E27FC236}">
                    <a16:creationId xmlns:a16="http://schemas.microsoft.com/office/drawing/2014/main" id="{F1FB89E4-E0AD-B5C5-18A6-6F73CFF37663}"/>
                  </a:ext>
                </a:extLst>
              </p:cNvPr>
              <p:cNvSpPr>
                <a:spLocks noChangeArrowheads="1"/>
              </p:cNvSpPr>
              <p:nvPr/>
            </p:nvSpPr>
            <p:spPr bwMode="gray">
              <a:xfrm>
                <a:off x="10022734" y="2352675"/>
                <a:ext cx="1266825" cy="482600"/>
              </a:xfrm>
              <a:prstGeom prst="rect">
                <a:avLst/>
              </a:prstGeom>
              <a:solidFill>
                <a:srgbClr val="A10D34"/>
              </a:solidFill>
              <a:ln w="9525">
                <a:solidFill>
                  <a:srgbClr val="A10D34"/>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bg1"/>
                    </a:solidFill>
                    <a:latin typeface="+mn-lt"/>
                  </a:rPr>
                  <a:t>LIQUIDAZIONE</a:t>
                </a:r>
              </a:p>
              <a:p>
                <a:pPr algn="ctr">
                  <a:spcBef>
                    <a:spcPct val="0"/>
                  </a:spcBef>
                  <a:buClrTx/>
                  <a:buSzPct val="90000"/>
                  <a:buFont typeface="Times New Roman" panose="02020603050405020304" pitchFamily="18" charset="0"/>
                  <a:buNone/>
                </a:pPr>
                <a:r>
                  <a:rPr lang="en-US" altLang="it-IT" sz="900" dirty="0">
                    <a:solidFill>
                      <a:schemeClr val="bg1"/>
                    </a:solidFill>
                    <a:latin typeface="+mn-lt"/>
                  </a:rPr>
                  <a:t>GIUDIZIALE</a:t>
                </a:r>
              </a:p>
              <a:p>
                <a:pPr algn="ctr">
                  <a:spcBef>
                    <a:spcPct val="0"/>
                  </a:spcBef>
                  <a:buClrTx/>
                  <a:buSzPct val="90000"/>
                  <a:buFont typeface="Times New Roman" panose="02020603050405020304" pitchFamily="18" charset="0"/>
                  <a:buNone/>
                </a:pPr>
                <a:r>
                  <a:rPr lang="en-US" altLang="it-IT" sz="900" i="1" dirty="0">
                    <a:solidFill>
                      <a:schemeClr val="bg1"/>
                    </a:solidFill>
                    <a:latin typeface="+mn-lt"/>
                  </a:rPr>
                  <a:t>(</a:t>
                </a:r>
                <a:r>
                  <a:rPr lang="en-US" altLang="it-IT" sz="900" i="1" dirty="0" err="1">
                    <a:solidFill>
                      <a:schemeClr val="bg1"/>
                    </a:solidFill>
                    <a:latin typeface="+mn-lt"/>
                  </a:rPr>
                  <a:t>Artt</a:t>
                </a:r>
                <a:r>
                  <a:rPr lang="en-US" altLang="it-IT" sz="900" i="1" dirty="0">
                    <a:solidFill>
                      <a:schemeClr val="bg1"/>
                    </a:solidFill>
                    <a:latin typeface="+mn-lt"/>
                  </a:rPr>
                  <a:t>. 121 e ss.)</a:t>
                </a:r>
              </a:p>
            </p:txBody>
          </p:sp>
          <p:cxnSp>
            <p:nvCxnSpPr>
              <p:cNvPr id="57" name="AutoShape 4">
                <a:extLst>
                  <a:ext uri="{FF2B5EF4-FFF2-40B4-BE49-F238E27FC236}">
                    <a16:creationId xmlns:a16="http://schemas.microsoft.com/office/drawing/2014/main" id="{301C76FD-8A1E-847E-72CF-0D26E768AB0E}"/>
                  </a:ext>
                </a:extLst>
              </p:cNvPr>
              <p:cNvCxnSpPr>
                <a:cxnSpLocks noChangeShapeType="1"/>
              </p:cNvCxnSpPr>
              <p:nvPr/>
            </p:nvCxnSpPr>
            <p:spPr bwMode="gray">
              <a:xfrm rot="16200000" flipH="1">
                <a:off x="1287832" y="2875757"/>
                <a:ext cx="735013" cy="692150"/>
              </a:xfrm>
              <a:prstGeom prst="bentConnector3">
                <a:avLst>
                  <a:gd name="adj1" fmla="val 46440"/>
                </a:avLst>
              </a:prstGeom>
              <a:noFill/>
              <a:ln w="9525">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58" name="AutoShape 5">
                <a:extLst>
                  <a:ext uri="{FF2B5EF4-FFF2-40B4-BE49-F238E27FC236}">
                    <a16:creationId xmlns:a16="http://schemas.microsoft.com/office/drawing/2014/main" id="{7A81DC09-3DF5-C253-78BD-5A38C6B765E2}"/>
                  </a:ext>
                </a:extLst>
              </p:cNvPr>
              <p:cNvCxnSpPr>
                <a:cxnSpLocks noChangeShapeType="1"/>
                <a:stCxn id="78" idx="2"/>
                <a:endCxn id="59" idx="0"/>
              </p:cNvCxnSpPr>
              <p:nvPr/>
            </p:nvCxnSpPr>
            <p:spPr bwMode="gray">
              <a:xfrm rot="5400000">
                <a:off x="2000462" y="2671128"/>
                <a:ext cx="742950" cy="1042670"/>
              </a:xfrm>
              <a:prstGeom prst="bentConnector3">
                <a:avLst>
                  <a:gd name="adj1" fmla="val 50000"/>
                </a:avLst>
              </a:prstGeom>
              <a:noFill/>
              <a:ln w="9525">
                <a:solidFill>
                  <a:srgbClr val="0070C0"/>
                </a:solidFill>
                <a:miter lim="800000"/>
                <a:headEnd/>
                <a:tailEnd type="triangle" w="med" len="med"/>
              </a:ln>
              <a:extLst>
                <a:ext uri="{909E8E84-426E-40DD-AFC4-6F175D3DCCD1}">
                  <a14:hiddenFill xmlns:a14="http://schemas.microsoft.com/office/drawing/2010/main">
                    <a:noFill/>
                  </a14:hiddenFill>
                </a:ext>
              </a:extLst>
            </p:spPr>
          </p:cxnSp>
          <p:sp>
            <p:nvSpPr>
              <p:cNvPr id="59" name="Rectangle 58">
                <a:extLst>
                  <a:ext uri="{FF2B5EF4-FFF2-40B4-BE49-F238E27FC236}">
                    <a16:creationId xmlns:a16="http://schemas.microsoft.com/office/drawing/2014/main" id="{8A157319-121F-A0AD-FFD6-766904BA008A}"/>
                  </a:ext>
                </a:extLst>
              </p:cNvPr>
              <p:cNvSpPr>
                <a:spLocks noChangeArrowheads="1"/>
              </p:cNvSpPr>
              <p:nvPr/>
            </p:nvSpPr>
            <p:spPr bwMode="gray">
              <a:xfrm>
                <a:off x="1229889" y="3563938"/>
                <a:ext cx="1241425" cy="4222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800">
                    <a:solidFill>
                      <a:schemeClr val="bg1"/>
                    </a:solidFill>
                    <a:latin typeface="+mn-lt"/>
                  </a:rPr>
                  <a:t>TRANSAZIONE</a:t>
                </a:r>
              </a:p>
              <a:p>
                <a:pPr algn="ctr">
                  <a:spcBef>
                    <a:spcPct val="0"/>
                  </a:spcBef>
                  <a:buClrTx/>
                  <a:buSzPct val="90000"/>
                  <a:buFontTx/>
                  <a:buNone/>
                </a:pPr>
                <a:r>
                  <a:rPr lang="en-US" altLang="it-IT" sz="800">
                    <a:solidFill>
                      <a:schemeClr val="bg1"/>
                    </a:solidFill>
                    <a:latin typeface="+mn-lt"/>
                  </a:rPr>
                  <a:t>FISCALE</a:t>
                </a:r>
                <a:endParaRPr lang="en-US" altLang="it-IT" sz="800" i="1">
                  <a:solidFill>
                    <a:schemeClr val="bg1"/>
                  </a:solidFill>
                  <a:latin typeface="+mn-lt"/>
                </a:endParaRPr>
              </a:p>
            </p:txBody>
          </p:sp>
          <p:sp>
            <p:nvSpPr>
              <p:cNvPr id="60" name="Rectangle 59">
                <a:extLst>
                  <a:ext uri="{FF2B5EF4-FFF2-40B4-BE49-F238E27FC236}">
                    <a16:creationId xmlns:a16="http://schemas.microsoft.com/office/drawing/2014/main" id="{34F20E36-89FB-EB93-C3BA-079951628B07}"/>
                  </a:ext>
                </a:extLst>
              </p:cNvPr>
              <p:cNvSpPr>
                <a:spLocks noChangeArrowheads="1"/>
              </p:cNvSpPr>
              <p:nvPr/>
            </p:nvSpPr>
            <p:spPr bwMode="gray">
              <a:xfrm>
                <a:off x="-268179" y="2093913"/>
                <a:ext cx="6611090" cy="984250"/>
              </a:xfrm>
              <a:prstGeom prst="rect">
                <a:avLst/>
              </a:prstGeom>
              <a:noFill/>
              <a:ln w="19050">
                <a:solidFill>
                  <a:srgbClr val="337F7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50000"/>
                  </a:spcBef>
                  <a:buClrTx/>
                  <a:buSzPct val="90000"/>
                  <a:buFontTx/>
                  <a:buNone/>
                </a:pPr>
                <a:endParaRPr lang="it-IT" altLang="it-IT" sz="1100">
                  <a:latin typeface="+mn-lt"/>
                </a:endParaRPr>
              </a:p>
            </p:txBody>
          </p:sp>
          <p:sp>
            <p:nvSpPr>
              <p:cNvPr id="61" name="Text Box 8">
                <a:extLst>
                  <a:ext uri="{FF2B5EF4-FFF2-40B4-BE49-F238E27FC236}">
                    <a16:creationId xmlns:a16="http://schemas.microsoft.com/office/drawing/2014/main" id="{D7BE91AA-2C36-26E1-1BFC-5B97959851E6}"/>
                  </a:ext>
                </a:extLst>
              </p:cNvPr>
              <p:cNvSpPr txBox="1">
                <a:spLocks noChangeArrowheads="1"/>
              </p:cNvSpPr>
              <p:nvPr/>
            </p:nvSpPr>
            <p:spPr bwMode="gray">
              <a:xfrm>
                <a:off x="4393459" y="2041525"/>
                <a:ext cx="1433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50000"/>
                  </a:spcBef>
                  <a:buClrTx/>
                  <a:buSzPct val="90000"/>
                  <a:buFontTx/>
                  <a:buNone/>
                </a:pPr>
                <a:endParaRPr lang="it-IT" altLang="it-IT" sz="1100">
                  <a:latin typeface="+mn-lt"/>
                </a:endParaRPr>
              </a:p>
            </p:txBody>
          </p:sp>
          <p:sp>
            <p:nvSpPr>
              <p:cNvPr id="62" name="Text Box 9">
                <a:extLst>
                  <a:ext uri="{FF2B5EF4-FFF2-40B4-BE49-F238E27FC236}">
                    <a16:creationId xmlns:a16="http://schemas.microsoft.com/office/drawing/2014/main" id="{E532F633-7433-2645-7394-73B53B038D00}"/>
                  </a:ext>
                </a:extLst>
              </p:cNvPr>
              <p:cNvSpPr txBox="1">
                <a:spLocks noChangeArrowheads="1"/>
              </p:cNvSpPr>
              <p:nvPr/>
            </p:nvSpPr>
            <p:spPr bwMode="gray">
              <a:xfrm>
                <a:off x="4164859" y="1925638"/>
                <a:ext cx="12375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50000"/>
                  </a:spcBef>
                  <a:buClrTx/>
                  <a:buSzPct val="90000"/>
                  <a:buFontTx/>
                  <a:buNone/>
                </a:pPr>
                <a:r>
                  <a:rPr lang="en-US" altLang="it-IT" sz="900">
                    <a:solidFill>
                      <a:srgbClr val="337F7B"/>
                    </a:solidFill>
                    <a:latin typeface="+mn-lt"/>
                  </a:rPr>
                  <a:t>PROCEDURE </a:t>
                </a:r>
                <a:r>
                  <a:rPr lang="en-US" altLang="it-IT" sz="900" u="sng">
                    <a:solidFill>
                      <a:srgbClr val="337F7B"/>
                    </a:solidFill>
                    <a:latin typeface="+mn-lt"/>
                  </a:rPr>
                  <a:t>RISANATORIE</a:t>
                </a:r>
                <a:endParaRPr lang="en-US" altLang="it-IT" sz="900">
                  <a:solidFill>
                    <a:srgbClr val="337F7B"/>
                  </a:solidFill>
                  <a:latin typeface="+mn-lt"/>
                </a:endParaRPr>
              </a:p>
            </p:txBody>
          </p:sp>
          <p:cxnSp>
            <p:nvCxnSpPr>
              <p:cNvPr id="63" name="AutoShape 10">
                <a:extLst>
                  <a:ext uri="{FF2B5EF4-FFF2-40B4-BE49-F238E27FC236}">
                    <a16:creationId xmlns:a16="http://schemas.microsoft.com/office/drawing/2014/main" id="{954D2D17-D1FC-C2E0-445E-A855FB73A282}"/>
                  </a:ext>
                </a:extLst>
              </p:cNvPr>
              <p:cNvCxnSpPr>
                <a:cxnSpLocks noChangeShapeType="1"/>
              </p:cNvCxnSpPr>
              <p:nvPr/>
            </p:nvCxnSpPr>
            <p:spPr bwMode="gray">
              <a:xfrm>
                <a:off x="5750772" y="2782888"/>
                <a:ext cx="0" cy="782637"/>
              </a:xfrm>
              <a:prstGeom prst="straightConnector1">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64" name="Rectangle 63">
                <a:extLst>
                  <a:ext uri="{FF2B5EF4-FFF2-40B4-BE49-F238E27FC236}">
                    <a16:creationId xmlns:a16="http://schemas.microsoft.com/office/drawing/2014/main" id="{EAB1CF3D-DA08-9EC0-6D6E-6AECDD5B3A72}"/>
                  </a:ext>
                </a:extLst>
              </p:cNvPr>
              <p:cNvSpPr>
                <a:spLocks noChangeArrowheads="1"/>
              </p:cNvSpPr>
              <p:nvPr/>
            </p:nvSpPr>
            <p:spPr bwMode="gray">
              <a:xfrm>
                <a:off x="5133234" y="3565525"/>
                <a:ext cx="1243013" cy="566738"/>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700" dirty="0">
                    <a:solidFill>
                      <a:schemeClr val="bg1"/>
                    </a:solidFill>
                    <a:latin typeface="+mn-lt"/>
                  </a:rPr>
                  <a:t>(Art. 76)</a:t>
                </a:r>
              </a:p>
              <a:p>
                <a:pPr algn="ctr">
                  <a:spcBef>
                    <a:spcPct val="0"/>
                  </a:spcBef>
                  <a:buClrTx/>
                  <a:buSzPct val="90000"/>
                  <a:buFontTx/>
                  <a:buNone/>
                </a:pPr>
                <a:r>
                  <a:rPr lang="en-US" altLang="it-IT" sz="700" dirty="0">
                    <a:solidFill>
                      <a:schemeClr val="bg1"/>
                    </a:solidFill>
                    <a:latin typeface="+mn-lt"/>
                  </a:rPr>
                  <a:t>DOMANDA E ATTIVITA’</a:t>
                </a:r>
              </a:p>
              <a:p>
                <a:pPr algn="ctr">
                  <a:spcBef>
                    <a:spcPct val="0"/>
                  </a:spcBef>
                  <a:buClrTx/>
                  <a:buSzPct val="90000"/>
                  <a:buFontTx/>
                  <a:buNone/>
                </a:pPr>
                <a:r>
                  <a:rPr lang="en-US" altLang="it-IT" sz="700" dirty="0">
                    <a:solidFill>
                      <a:schemeClr val="bg1"/>
                    </a:solidFill>
                    <a:latin typeface="+mn-lt"/>
                  </a:rPr>
                  <a:t>DELL’</a:t>
                </a:r>
                <a:r>
                  <a:rPr lang="en-US" altLang="it-IT" sz="700" u="sng" dirty="0">
                    <a:solidFill>
                      <a:schemeClr val="bg1"/>
                    </a:solidFill>
                    <a:latin typeface="+mn-lt"/>
                  </a:rPr>
                  <a:t>OCC</a:t>
                </a:r>
              </a:p>
              <a:p>
                <a:pPr algn="ctr">
                  <a:spcBef>
                    <a:spcPct val="0"/>
                  </a:spcBef>
                  <a:buClrTx/>
                  <a:buSzPct val="90000"/>
                  <a:buFontTx/>
                  <a:buNone/>
                </a:pPr>
                <a:r>
                  <a:rPr lang="en-US" altLang="it-IT" sz="700" dirty="0" err="1">
                    <a:solidFill>
                      <a:schemeClr val="bg1"/>
                    </a:solidFill>
                    <a:latin typeface="+mn-lt"/>
                  </a:rPr>
                  <a:t>Organismo</a:t>
                </a:r>
                <a:r>
                  <a:rPr lang="en-US" altLang="it-IT" sz="700" dirty="0">
                    <a:solidFill>
                      <a:schemeClr val="bg1"/>
                    </a:solidFill>
                    <a:latin typeface="+mn-lt"/>
                  </a:rPr>
                  <a:t> di </a:t>
                </a:r>
                <a:r>
                  <a:rPr lang="en-US" altLang="it-IT" sz="700" dirty="0" err="1">
                    <a:solidFill>
                      <a:schemeClr val="bg1"/>
                    </a:solidFill>
                    <a:latin typeface="+mn-lt"/>
                  </a:rPr>
                  <a:t>Composizione</a:t>
                </a:r>
                <a:endParaRPr lang="en-US" altLang="it-IT" sz="700" dirty="0">
                  <a:solidFill>
                    <a:schemeClr val="bg1"/>
                  </a:solidFill>
                  <a:latin typeface="+mn-lt"/>
                </a:endParaRPr>
              </a:p>
              <a:p>
                <a:pPr algn="ctr">
                  <a:spcBef>
                    <a:spcPct val="0"/>
                  </a:spcBef>
                  <a:buClrTx/>
                  <a:buSzPct val="90000"/>
                  <a:buFontTx/>
                  <a:buNone/>
                </a:pPr>
                <a:r>
                  <a:rPr lang="en-US" altLang="it-IT" sz="700" dirty="0">
                    <a:solidFill>
                      <a:schemeClr val="bg1"/>
                    </a:solidFill>
                    <a:latin typeface="+mn-lt"/>
                  </a:rPr>
                  <a:t>Della Crisi</a:t>
                </a:r>
              </a:p>
            </p:txBody>
          </p:sp>
          <p:sp>
            <p:nvSpPr>
              <p:cNvPr id="65" name="Rectangle 64">
                <a:extLst>
                  <a:ext uri="{FF2B5EF4-FFF2-40B4-BE49-F238E27FC236}">
                    <a16:creationId xmlns:a16="http://schemas.microsoft.com/office/drawing/2014/main" id="{3ED37D98-CF61-A0A0-3934-8EBBABD72753}"/>
                  </a:ext>
                </a:extLst>
              </p:cNvPr>
              <p:cNvSpPr>
                <a:spLocks noChangeArrowheads="1"/>
              </p:cNvSpPr>
              <p:nvPr/>
            </p:nvSpPr>
            <p:spPr bwMode="gray">
              <a:xfrm>
                <a:off x="8683677" y="3709988"/>
                <a:ext cx="1243013" cy="4222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800" dirty="0">
                    <a:solidFill>
                      <a:schemeClr val="bg1"/>
                    </a:solidFill>
                    <a:latin typeface="+mn-lt"/>
                  </a:rPr>
                  <a:t>MODIFICA</a:t>
                </a:r>
              </a:p>
              <a:p>
                <a:pPr algn="ctr">
                  <a:spcBef>
                    <a:spcPct val="0"/>
                  </a:spcBef>
                  <a:buClrTx/>
                  <a:buSzPct val="90000"/>
                  <a:buFontTx/>
                  <a:buNone/>
                </a:pPr>
                <a:r>
                  <a:rPr lang="en-US" altLang="it-IT" sz="800" dirty="0">
                    <a:solidFill>
                      <a:schemeClr val="bg1"/>
                    </a:solidFill>
                    <a:latin typeface="+mn-lt"/>
                  </a:rPr>
                  <a:t>Art. 3, c. 1 </a:t>
                </a:r>
                <a:r>
                  <a:rPr lang="en-US" altLang="it-IT" sz="800" dirty="0" err="1">
                    <a:solidFill>
                      <a:schemeClr val="bg1"/>
                    </a:solidFill>
                    <a:latin typeface="+mn-lt"/>
                  </a:rPr>
                  <a:t>Dlgs</a:t>
                </a:r>
                <a:r>
                  <a:rPr lang="en-US" altLang="it-IT" sz="800" dirty="0">
                    <a:solidFill>
                      <a:schemeClr val="bg1"/>
                    </a:solidFill>
                    <a:latin typeface="+mn-lt"/>
                  </a:rPr>
                  <a:t>. 270/1999</a:t>
                </a:r>
              </a:p>
              <a:p>
                <a:pPr algn="ctr">
                  <a:spcBef>
                    <a:spcPct val="0"/>
                  </a:spcBef>
                  <a:buClrTx/>
                  <a:buSzPct val="90000"/>
                  <a:buFontTx/>
                  <a:buNone/>
                </a:pPr>
                <a:r>
                  <a:rPr lang="en-US" altLang="it-IT" sz="800" dirty="0">
                    <a:solidFill>
                      <a:schemeClr val="bg1"/>
                    </a:solidFill>
                    <a:latin typeface="+mn-lt"/>
                  </a:rPr>
                  <a:t>Art. 2, c. 1 D.L. 347/2003</a:t>
                </a:r>
              </a:p>
            </p:txBody>
          </p:sp>
          <p:sp>
            <p:nvSpPr>
              <p:cNvPr id="66" name="Rectangle 65">
                <a:extLst>
                  <a:ext uri="{FF2B5EF4-FFF2-40B4-BE49-F238E27FC236}">
                    <a16:creationId xmlns:a16="http://schemas.microsoft.com/office/drawing/2014/main" id="{CB4576D9-C95B-CA0A-84C3-291311FACE84}"/>
                  </a:ext>
                </a:extLst>
              </p:cNvPr>
              <p:cNvSpPr>
                <a:spLocks noChangeArrowheads="1"/>
              </p:cNvSpPr>
              <p:nvPr/>
            </p:nvSpPr>
            <p:spPr bwMode="gray">
              <a:xfrm>
                <a:off x="7993909" y="4298950"/>
                <a:ext cx="1111250" cy="5365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700">
                    <a:solidFill>
                      <a:schemeClr val="bg1"/>
                    </a:solidFill>
                    <a:latin typeface="+mn-lt"/>
                  </a:rPr>
                  <a:t>PIANO DI</a:t>
                </a:r>
              </a:p>
              <a:p>
                <a:pPr algn="ctr">
                  <a:spcBef>
                    <a:spcPct val="0"/>
                  </a:spcBef>
                  <a:buClrTx/>
                  <a:buSzPct val="90000"/>
                  <a:buFontTx/>
                  <a:buNone/>
                </a:pPr>
                <a:r>
                  <a:rPr lang="en-US" altLang="it-IT" sz="700">
                    <a:solidFill>
                      <a:schemeClr val="bg1"/>
                    </a:solidFill>
                    <a:latin typeface="+mn-lt"/>
                  </a:rPr>
                  <a:t>CONCORDATO</a:t>
                </a:r>
              </a:p>
            </p:txBody>
          </p:sp>
          <p:sp>
            <p:nvSpPr>
              <p:cNvPr id="67" name="Rectangle 66">
                <a:extLst>
                  <a:ext uri="{FF2B5EF4-FFF2-40B4-BE49-F238E27FC236}">
                    <a16:creationId xmlns:a16="http://schemas.microsoft.com/office/drawing/2014/main" id="{0BC4110B-0469-F2AD-6843-71E4FA934867}"/>
                  </a:ext>
                </a:extLst>
              </p:cNvPr>
              <p:cNvSpPr>
                <a:spLocks noChangeArrowheads="1"/>
              </p:cNvSpPr>
              <p:nvPr/>
            </p:nvSpPr>
            <p:spPr bwMode="gray">
              <a:xfrm>
                <a:off x="7993909" y="4916488"/>
                <a:ext cx="1111250" cy="5873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700">
                    <a:solidFill>
                      <a:schemeClr val="bg1"/>
                    </a:solidFill>
                    <a:latin typeface="+mn-lt"/>
                  </a:rPr>
                  <a:t>PROPOSTE</a:t>
                </a:r>
              </a:p>
              <a:p>
                <a:pPr algn="ctr">
                  <a:spcBef>
                    <a:spcPct val="0"/>
                  </a:spcBef>
                  <a:buClrTx/>
                  <a:buSzPct val="90000"/>
                  <a:buFontTx/>
                  <a:buNone/>
                </a:pPr>
                <a:r>
                  <a:rPr lang="en-US" altLang="it-IT" sz="700">
                    <a:solidFill>
                      <a:schemeClr val="bg1"/>
                    </a:solidFill>
                    <a:latin typeface="+mn-lt"/>
                  </a:rPr>
                  <a:t>CONCORRENTI (Art. 90)</a:t>
                </a:r>
              </a:p>
              <a:p>
                <a:pPr algn="ctr">
                  <a:spcBef>
                    <a:spcPct val="0"/>
                  </a:spcBef>
                  <a:buClrTx/>
                  <a:buSzPct val="90000"/>
                  <a:buFontTx/>
                  <a:buNone/>
                </a:pPr>
                <a:r>
                  <a:rPr lang="en-US" altLang="it-IT" sz="700">
                    <a:solidFill>
                      <a:schemeClr val="bg1"/>
                    </a:solidFill>
                    <a:latin typeface="+mn-lt"/>
                  </a:rPr>
                  <a:t>E</a:t>
                </a:r>
              </a:p>
              <a:p>
                <a:pPr algn="ctr">
                  <a:spcBef>
                    <a:spcPct val="0"/>
                  </a:spcBef>
                  <a:buClrTx/>
                  <a:buSzPct val="90000"/>
                  <a:buFontTx/>
                  <a:buNone/>
                </a:pPr>
                <a:r>
                  <a:rPr lang="en-US" altLang="it-IT" sz="700">
                    <a:solidFill>
                      <a:schemeClr val="bg1"/>
                    </a:solidFill>
                    <a:latin typeface="+mn-lt"/>
                  </a:rPr>
                  <a:t>OFFERTE</a:t>
                </a:r>
              </a:p>
              <a:p>
                <a:pPr algn="ctr">
                  <a:spcBef>
                    <a:spcPct val="0"/>
                  </a:spcBef>
                  <a:buClrTx/>
                  <a:buSzPct val="90000"/>
                  <a:buFontTx/>
                  <a:buNone/>
                </a:pPr>
                <a:r>
                  <a:rPr lang="en-US" altLang="it-IT" sz="700">
                    <a:solidFill>
                      <a:schemeClr val="bg1"/>
                    </a:solidFill>
                    <a:latin typeface="+mn-lt"/>
                  </a:rPr>
                  <a:t>CONCORRENTI (Art. 91)</a:t>
                </a:r>
              </a:p>
            </p:txBody>
          </p:sp>
          <p:sp>
            <p:nvSpPr>
              <p:cNvPr id="68" name="Rectangle 67">
                <a:extLst>
                  <a:ext uri="{FF2B5EF4-FFF2-40B4-BE49-F238E27FC236}">
                    <a16:creationId xmlns:a16="http://schemas.microsoft.com/office/drawing/2014/main" id="{69A92AE3-4628-2161-76A8-89DFFA588DB2}"/>
                  </a:ext>
                </a:extLst>
              </p:cNvPr>
              <p:cNvSpPr>
                <a:spLocks noChangeArrowheads="1"/>
              </p:cNvSpPr>
              <p:nvPr/>
            </p:nvSpPr>
            <p:spPr bwMode="gray">
              <a:xfrm>
                <a:off x="10048134" y="3721894"/>
                <a:ext cx="1241425" cy="4222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800">
                    <a:solidFill>
                      <a:schemeClr val="bg1"/>
                    </a:solidFill>
                    <a:latin typeface="+mn-lt"/>
                  </a:rPr>
                  <a:t>LIQUIDAZIONE</a:t>
                </a:r>
              </a:p>
            </p:txBody>
          </p:sp>
          <p:sp>
            <p:nvSpPr>
              <p:cNvPr id="69" name="Rectangle 68">
                <a:extLst>
                  <a:ext uri="{FF2B5EF4-FFF2-40B4-BE49-F238E27FC236}">
                    <a16:creationId xmlns:a16="http://schemas.microsoft.com/office/drawing/2014/main" id="{8219FA9A-5BBC-974A-8963-968E5F306DD2}"/>
                  </a:ext>
                </a:extLst>
              </p:cNvPr>
              <p:cNvSpPr>
                <a:spLocks noChangeArrowheads="1"/>
              </p:cNvSpPr>
              <p:nvPr/>
            </p:nvSpPr>
            <p:spPr bwMode="gray">
              <a:xfrm>
                <a:off x="6342909" y="2093913"/>
                <a:ext cx="5129950" cy="984250"/>
              </a:xfrm>
              <a:prstGeom prst="rect">
                <a:avLst/>
              </a:prstGeom>
              <a:noFill/>
              <a:ln w="19050">
                <a:solidFill>
                  <a:srgbClr val="A10D34"/>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50000"/>
                  </a:spcBef>
                  <a:buClrTx/>
                  <a:buSzPct val="90000"/>
                  <a:buFontTx/>
                  <a:buNone/>
                </a:pPr>
                <a:endParaRPr lang="it-IT" altLang="it-IT" sz="1100">
                  <a:latin typeface="+mn-lt"/>
                </a:endParaRPr>
              </a:p>
            </p:txBody>
          </p:sp>
          <p:sp>
            <p:nvSpPr>
              <p:cNvPr id="70" name="Text Box 18">
                <a:extLst>
                  <a:ext uri="{FF2B5EF4-FFF2-40B4-BE49-F238E27FC236}">
                    <a16:creationId xmlns:a16="http://schemas.microsoft.com/office/drawing/2014/main" id="{1FDAEFF3-FBB3-2B90-B582-035FD46A1787}"/>
                  </a:ext>
                </a:extLst>
              </p:cNvPr>
              <p:cNvSpPr txBox="1">
                <a:spLocks noChangeArrowheads="1"/>
              </p:cNvSpPr>
              <p:nvPr/>
            </p:nvSpPr>
            <p:spPr bwMode="gray">
              <a:xfrm>
                <a:off x="8586047" y="1925638"/>
                <a:ext cx="12791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50000"/>
                  </a:spcBef>
                  <a:buClrTx/>
                  <a:buSzPct val="90000"/>
                  <a:buFontTx/>
                  <a:buNone/>
                </a:pPr>
                <a:r>
                  <a:rPr lang="en-US" altLang="it-IT" sz="900">
                    <a:solidFill>
                      <a:srgbClr val="A10D34"/>
                    </a:solidFill>
                    <a:latin typeface="+mn-lt"/>
                  </a:rPr>
                  <a:t>PROCEDURE </a:t>
                </a:r>
                <a:r>
                  <a:rPr lang="en-US" altLang="it-IT" sz="900" u="sng">
                    <a:solidFill>
                      <a:srgbClr val="A10D34"/>
                    </a:solidFill>
                    <a:latin typeface="+mn-lt"/>
                  </a:rPr>
                  <a:t>LIQUIDATORIE</a:t>
                </a:r>
                <a:endParaRPr lang="en-US" altLang="it-IT" sz="900">
                  <a:solidFill>
                    <a:srgbClr val="A10D34"/>
                  </a:solidFill>
                  <a:latin typeface="+mn-lt"/>
                </a:endParaRPr>
              </a:p>
            </p:txBody>
          </p:sp>
          <p:cxnSp>
            <p:nvCxnSpPr>
              <p:cNvPr id="71" name="AutoShape 19">
                <a:extLst>
                  <a:ext uri="{FF2B5EF4-FFF2-40B4-BE49-F238E27FC236}">
                    <a16:creationId xmlns:a16="http://schemas.microsoft.com/office/drawing/2014/main" id="{0DCE9BE2-2CBF-B26E-0DD6-CD726E92BE79}"/>
                  </a:ext>
                </a:extLst>
              </p:cNvPr>
              <p:cNvCxnSpPr>
                <a:cxnSpLocks noChangeShapeType="1"/>
                <a:stCxn id="56" idx="2"/>
                <a:endCxn id="68" idx="0"/>
              </p:cNvCxnSpPr>
              <p:nvPr/>
            </p:nvCxnSpPr>
            <p:spPr bwMode="gray">
              <a:xfrm>
                <a:off x="10656147" y="2835275"/>
                <a:ext cx="12700" cy="886619"/>
              </a:xfrm>
              <a:prstGeom prst="straightConnector1">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72" name="AutoShape 20">
                <a:extLst>
                  <a:ext uri="{FF2B5EF4-FFF2-40B4-BE49-F238E27FC236}">
                    <a16:creationId xmlns:a16="http://schemas.microsoft.com/office/drawing/2014/main" id="{85FA1D4D-4933-48CA-54DB-CAC72C2CF29C}"/>
                  </a:ext>
                </a:extLst>
              </p:cNvPr>
              <p:cNvSpPr>
                <a:spLocks noChangeArrowheads="1"/>
              </p:cNvSpPr>
              <p:nvPr/>
            </p:nvSpPr>
            <p:spPr bwMode="gray">
              <a:xfrm>
                <a:off x="358141" y="370050"/>
                <a:ext cx="10615506" cy="293687"/>
              </a:xfrm>
              <a:prstGeom prst="leftRightArrow">
                <a:avLst>
                  <a:gd name="adj1" fmla="val 62500"/>
                  <a:gd name="adj2" fmla="val 107778"/>
                </a:avLst>
              </a:prstGeom>
              <a:gradFill rotWithShape="0">
                <a:gsLst>
                  <a:gs pos="0">
                    <a:schemeClr val="bg1"/>
                  </a:gs>
                  <a:gs pos="100000">
                    <a:schemeClr val="accent1"/>
                  </a:gs>
                </a:gsLst>
                <a:lin ang="0" scaled="1"/>
              </a:gradFill>
              <a:ln w="9525">
                <a:noFill/>
                <a:miter lim="800000"/>
                <a:headEnd/>
                <a:tailEnd/>
              </a:ln>
            </p:spPr>
            <p:txBody>
              <a:bodyPr lIns="0" tIns="63122" rIns="0" bIns="63122" anchor="ctr" anchorCtr="1"/>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50000"/>
                  </a:spcBef>
                  <a:buClrTx/>
                  <a:buSzPct val="90000"/>
                  <a:buFontTx/>
                  <a:buNone/>
                </a:pPr>
                <a:r>
                  <a:rPr lang="en-US" altLang="it-IT" sz="1100" dirty="0">
                    <a:solidFill>
                      <a:srgbClr val="C00000"/>
                    </a:solidFill>
                    <a:latin typeface="+mn-lt"/>
                  </a:rPr>
                  <a:t>LIVELLO DI DISSESTO FINANZIARIO</a:t>
                </a:r>
                <a:endParaRPr lang="en-US" altLang="it-IT" sz="1900" dirty="0">
                  <a:solidFill>
                    <a:srgbClr val="C00000"/>
                  </a:solidFill>
                  <a:latin typeface="+mn-lt"/>
                </a:endParaRPr>
              </a:p>
            </p:txBody>
          </p:sp>
          <p:cxnSp>
            <p:nvCxnSpPr>
              <p:cNvPr id="73" name="AutoShape 32">
                <a:extLst>
                  <a:ext uri="{FF2B5EF4-FFF2-40B4-BE49-F238E27FC236}">
                    <a16:creationId xmlns:a16="http://schemas.microsoft.com/office/drawing/2014/main" id="{2EDFDF7D-5C73-3C6D-107B-2AD000A53718}"/>
                  </a:ext>
                </a:extLst>
              </p:cNvPr>
              <p:cNvCxnSpPr>
                <a:cxnSpLocks noChangeShapeType="1"/>
                <a:stCxn id="81" idx="2"/>
                <a:endCxn id="67" idx="1"/>
              </p:cNvCxnSpPr>
              <p:nvPr/>
            </p:nvCxnSpPr>
            <p:spPr bwMode="gray">
              <a:xfrm rot="16200000" flipH="1">
                <a:off x="6223053" y="3439320"/>
                <a:ext cx="2363788" cy="1177924"/>
              </a:xfrm>
              <a:prstGeom prst="bentConnector2">
                <a:avLst/>
              </a:prstGeom>
              <a:noFill/>
              <a:ln w="9525">
                <a:solidFill>
                  <a:srgbClr val="0070C0"/>
                </a:solidFill>
                <a:miter lim="800000"/>
                <a:headEnd/>
                <a:tailEnd/>
              </a:ln>
              <a:extLst>
                <a:ext uri="{909E8E84-426E-40DD-AFC4-6F175D3DCCD1}">
                  <a14:hiddenFill xmlns:a14="http://schemas.microsoft.com/office/drawing/2010/main">
                    <a:noFill/>
                  </a14:hiddenFill>
                </a:ext>
              </a:extLst>
            </p:spPr>
          </p:cxnSp>
          <p:cxnSp>
            <p:nvCxnSpPr>
              <p:cNvPr id="74" name="AutoShape 33">
                <a:extLst>
                  <a:ext uri="{FF2B5EF4-FFF2-40B4-BE49-F238E27FC236}">
                    <a16:creationId xmlns:a16="http://schemas.microsoft.com/office/drawing/2014/main" id="{B4534C2C-B950-D543-5331-8A0D1B81078E}"/>
                  </a:ext>
                </a:extLst>
              </p:cNvPr>
              <p:cNvCxnSpPr>
                <a:cxnSpLocks noChangeShapeType="1"/>
                <a:stCxn id="81" idx="2"/>
                <a:endCxn id="66" idx="1"/>
              </p:cNvCxnSpPr>
              <p:nvPr/>
            </p:nvCxnSpPr>
            <p:spPr bwMode="gray">
              <a:xfrm rot="16200000" flipH="1">
                <a:off x="6544522" y="3117851"/>
                <a:ext cx="1720850" cy="1177924"/>
              </a:xfrm>
              <a:prstGeom prst="bentConnector2">
                <a:avLst/>
              </a:prstGeom>
              <a:noFill/>
              <a:ln w="9525">
                <a:solidFill>
                  <a:srgbClr val="0070C0"/>
                </a:solidFill>
                <a:miter lim="800000"/>
                <a:headEnd/>
                <a:tailEnd/>
              </a:ln>
              <a:extLst>
                <a:ext uri="{909E8E84-426E-40DD-AFC4-6F175D3DCCD1}">
                  <a14:hiddenFill xmlns:a14="http://schemas.microsoft.com/office/drawing/2010/main">
                    <a:noFill/>
                  </a14:hiddenFill>
                </a:ext>
              </a:extLst>
            </p:spPr>
          </p:cxnSp>
          <p:sp>
            <p:nvSpPr>
              <p:cNvPr id="75" name="Rectangle 74">
                <a:extLst>
                  <a:ext uri="{FF2B5EF4-FFF2-40B4-BE49-F238E27FC236}">
                    <a16:creationId xmlns:a16="http://schemas.microsoft.com/office/drawing/2014/main" id="{B70FD7E3-B865-E9FB-9B46-767C2FD7B131}"/>
                  </a:ext>
                </a:extLst>
              </p:cNvPr>
              <p:cNvSpPr>
                <a:spLocks noChangeArrowheads="1"/>
              </p:cNvSpPr>
              <p:nvPr/>
            </p:nvSpPr>
            <p:spPr bwMode="gray">
              <a:xfrm>
                <a:off x="4934797" y="2363788"/>
                <a:ext cx="1266825" cy="473075"/>
              </a:xfrm>
              <a:prstGeom prst="rect">
                <a:avLst/>
              </a:prstGeom>
              <a:solidFill>
                <a:srgbClr val="EBEBEB"/>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tx2"/>
                    </a:solidFill>
                    <a:latin typeface="+mn-lt"/>
                  </a:rPr>
                  <a:t>CONCORDATO </a:t>
                </a:r>
              </a:p>
              <a:p>
                <a:pPr algn="ctr">
                  <a:spcBef>
                    <a:spcPct val="0"/>
                  </a:spcBef>
                  <a:buClrTx/>
                  <a:buSzPct val="90000"/>
                  <a:buFont typeface="Times New Roman" panose="02020603050405020304" pitchFamily="18" charset="0"/>
                  <a:buNone/>
                </a:pPr>
                <a:r>
                  <a:rPr lang="en-US" altLang="it-IT" sz="900" dirty="0">
                    <a:solidFill>
                      <a:schemeClr val="tx2"/>
                    </a:solidFill>
                    <a:latin typeface="+mn-lt"/>
                  </a:rPr>
                  <a:t>MINORE </a:t>
                </a:r>
              </a:p>
              <a:p>
                <a:pPr algn="ctr">
                  <a:spcBef>
                    <a:spcPct val="0"/>
                  </a:spcBef>
                  <a:buClrTx/>
                  <a:buSzPct val="90000"/>
                  <a:buFont typeface="Times New Roman" panose="02020603050405020304" pitchFamily="18" charset="0"/>
                  <a:buNone/>
                </a:pPr>
                <a:r>
                  <a:rPr lang="en-US" altLang="it-IT" sz="900" i="1" dirty="0">
                    <a:solidFill>
                      <a:schemeClr val="tx2"/>
                    </a:solidFill>
                    <a:latin typeface="+mn-lt"/>
                  </a:rPr>
                  <a:t>(</a:t>
                </a:r>
                <a:r>
                  <a:rPr lang="en-US" altLang="it-IT" sz="900" i="1" dirty="0" err="1">
                    <a:solidFill>
                      <a:schemeClr val="tx2"/>
                    </a:solidFill>
                    <a:latin typeface="+mn-lt"/>
                  </a:rPr>
                  <a:t>Artt</a:t>
                </a:r>
                <a:r>
                  <a:rPr lang="en-US" altLang="it-IT" sz="900" i="1" dirty="0">
                    <a:solidFill>
                      <a:schemeClr val="tx2"/>
                    </a:solidFill>
                    <a:latin typeface="+mn-lt"/>
                  </a:rPr>
                  <a:t>. 74-83)</a:t>
                </a:r>
              </a:p>
            </p:txBody>
          </p:sp>
          <p:sp>
            <p:nvSpPr>
              <p:cNvPr id="76" name="Rectangle 75">
                <a:extLst>
                  <a:ext uri="{FF2B5EF4-FFF2-40B4-BE49-F238E27FC236}">
                    <a16:creationId xmlns:a16="http://schemas.microsoft.com/office/drawing/2014/main" id="{297DF502-D6B1-5777-EF78-2B7D66BA9F71}"/>
                  </a:ext>
                </a:extLst>
              </p:cNvPr>
              <p:cNvSpPr>
                <a:spLocks noChangeArrowheads="1"/>
              </p:cNvSpPr>
              <p:nvPr/>
            </p:nvSpPr>
            <p:spPr bwMode="gray">
              <a:xfrm>
                <a:off x="8671772" y="2360613"/>
                <a:ext cx="1266825" cy="482600"/>
              </a:xfrm>
              <a:prstGeom prst="rect">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bg1"/>
                    </a:solidFill>
                    <a:latin typeface="+mn-lt"/>
                  </a:rPr>
                  <a:t>AMMINISTRAZIONE </a:t>
                </a:r>
              </a:p>
              <a:p>
                <a:pPr algn="ctr">
                  <a:spcBef>
                    <a:spcPct val="0"/>
                  </a:spcBef>
                  <a:buClrTx/>
                  <a:buSzPct val="90000"/>
                  <a:buFont typeface="Times New Roman" panose="02020603050405020304" pitchFamily="18" charset="0"/>
                  <a:buNone/>
                </a:pPr>
                <a:r>
                  <a:rPr lang="en-US" altLang="it-IT" sz="900" dirty="0">
                    <a:solidFill>
                      <a:schemeClr val="bg1"/>
                    </a:solidFill>
                    <a:latin typeface="+mn-lt"/>
                  </a:rPr>
                  <a:t>STRAORDINARIA </a:t>
                </a:r>
              </a:p>
              <a:p>
                <a:pPr algn="ctr">
                  <a:spcBef>
                    <a:spcPct val="0"/>
                  </a:spcBef>
                  <a:buClrTx/>
                  <a:buSzPct val="90000"/>
                  <a:buFont typeface="Times New Roman" panose="02020603050405020304" pitchFamily="18" charset="0"/>
                  <a:buNone/>
                </a:pPr>
                <a:r>
                  <a:rPr lang="en-US" altLang="it-IT" sz="900" i="1" dirty="0">
                    <a:solidFill>
                      <a:schemeClr val="bg1"/>
                    </a:solidFill>
                    <a:latin typeface="+mn-lt"/>
                  </a:rPr>
                  <a:t>(</a:t>
                </a:r>
                <a:r>
                  <a:rPr lang="en-US" altLang="it-IT" sz="900" i="1" dirty="0" err="1">
                    <a:solidFill>
                      <a:schemeClr val="bg1"/>
                    </a:solidFill>
                    <a:latin typeface="+mn-lt"/>
                  </a:rPr>
                  <a:t>Artt</a:t>
                </a:r>
                <a:r>
                  <a:rPr lang="en-US" altLang="it-IT" sz="900" i="1" dirty="0">
                    <a:solidFill>
                      <a:schemeClr val="bg1"/>
                    </a:solidFill>
                    <a:latin typeface="+mn-lt"/>
                  </a:rPr>
                  <a:t>. 21, c. 1 e 350)</a:t>
                </a:r>
              </a:p>
            </p:txBody>
          </p:sp>
          <p:sp>
            <p:nvSpPr>
              <p:cNvPr id="77" name="Rectangle 76">
                <a:extLst>
                  <a:ext uri="{FF2B5EF4-FFF2-40B4-BE49-F238E27FC236}">
                    <a16:creationId xmlns:a16="http://schemas.microsoft.com/office/drawing/2014/main" id="{CD258679-3634-91F9-7581-5EB70246B3A0}"/>
                  </a:ext>
                </a:extLst>
              </p:cNvPr>
              <p:cNvSpPr>
                <a:spLocks noChangeArrowheads="1"/>
              </p:cNvSpPr>
              <p:nvPr/>
            </p:nvSpPr>
            <p:spPr bwMode="gray">
              <a:xfrm>
                <a:off x="1067964" y="2344738"/>
                <a:ext cx="1128713" cy="482600"/>
              </a:xfrm>
              <a:prstGeom prst="rect">
                <a:avLst/>
              </a:prstGeom>
              <a:solidFill>
                <a:srgbClr val="8FA7C8"/>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latin typeface="+mn-lt"/>
                  </a:rPr>
                  <a:t>PIANO DI </a:t>
                </a:r>
              </a:p>
              <a:p>
                <a:pPr algn="ctr">
                  <a:spcBef>
                    <a:spcPct val="0"/>
                  </a:spcBef>
                  <a:buClrTx/>
                  <a:buSzPct val="90000"/>
                  <a:buFont typeface="Times New Roman" panose="02020603050405020304" pitchFamily="18" charset="0"/>
                  <a:buNone/>
                </a:pPr>
                <a:r>
                  <a:rPr lang="en-US" altLang="it-IT" sz="900" dirty="0">
                    <a:latin typeface="+mn-lt"/>
                  </a:rPr>
                  <a:t>RISANAMENTO </a:t>
                </a:r>
              </a:p>
              <a:p>
                <a:pPr algn="ctr">
                  <a:spcBef>
                    <a:spcPct val="0"/>
                  </a:spcBef>
                  <a:buClrTx/>
                  <a:buSzPct val="90000"/>
                  <a:buFont typeface="Times New Roman" panose="02020603050405020304" pitchFamily="18" charset="0"/>
                  <a:buNone/>
                </a:pPr>
                <a:r>
                  <a:rPr lang="en-US" altLang="it-IT" sz="900" i="1" dirty="0">
                    <a:latin typeface="+mn-lt"/>
                  </a:rPr>
                  <a:t>(Art. 56)</a:t>
                </a:r>
              </a:p>
            </p:txBody>
          </p:sp>
          <p:sp>
            <p:nvSpPr>
              <p:cNvPr id="78" name="Rectangle 77">
                <a:extLst>
                  <a:ext uri="{FF2B5EF4-FFF2-40B4-BE49-F238E27FC236}">
                    <a16:creationId xmlns:a16="http://schemas.microsoft.com/office/drawing/2014/main" id="{E18812DB-8BF3-1E2B-DF1D-462EF3B79218}"/>
                  </a:ext>
                </a:extLst>
              </p:cNvPr>
              <p:cNvSpPr>
                <a:spLocks noChangeArrowheads="1"/>
              </p:cNvSpPr>
              <p:nvPr/>
            </p:nvSpPr>
            <p:spPr bwMode="gray">
              <a:xfrm>
                <a:off x="2259859" y="2341563"/>
                <a:ext cx="1266825" cy="479425"/>
              </a:xfrm>
              <a:prstGeom prst="rect">
                <a:avLst/>
              </a:prstGeom>
              <a:solidFill>
                <a:srgbClr val="EBEBEB"/>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tx2"/>
                    </a:solidFill>
                    <a:latin typeface="+mn-lt"/>
                  </a:rPr>
                  <a:t>ACCORDI DI </a:t>
                </a:r>
              </a:p>
              <a:p>
                <a:pPr algn="ctr">
                  <a:spcBef>
                    <a:spcPct val="0"/>
                  </a:spcBef>
                  <a:buClrTx/>
                  <a:buSzPct val="90000"/>
                  <a:buFont typeface="Times New Roman" panose="02020603050405020304" pitchFamily="18" charset="0"/>
                  <a:buNone/>
                </a:pPr>
                <a:r>
                  <a:rPr lang="en-US" altLang="it-IT" sz="900" dirty="0">
                    <a:solidFill>
                      <a:schemeClr val="tx2"/>
                    </a:solidFill>
                    <a:latin typeface="+mn-lt"/>
                  </a:rPr>
                  <a:t>RISTRUTTURAZIONE </a:t>
                </a:r>
              </a:p>
              <a:p>
                <a:pPr algn="ctr">
                  <a:spcBef>
                    <a:spcPct val="0"/>
                  </a:spcBef>
                  <a:buClrTx/>
                  <a:buSzPct val="90000"/>
                  <a:buFont typeface="Times New Roman" panose="02020603050405020304" pitchFamily="18" charset="0"/>
                  <a:buNone/>
                </a:pPr>
                <a:r>
                  <a:rPr lang="en-US" altLang="it-IT" sz="900" i="1" dirty="0">
                    <a:solidFill>
                      <a:schemeClr val="tx2"/>
                    </a:solidFill>
                    <a:latin typeface="+mn-lt"/>
                  </a:rPr>
                  <a:t>(</a:t>
                </a:r>
                <a:r>
                  <a:rPr lang="en-US" altLang="it-IT" sz="900" i="1" dirty="0" err="1">
                    <a:solidFill>
                      <a:schemeClr val="tx2"/>
                    </a:solidFill>
                    <a:latin typeface="+mn-lt"/>
                  </a:rPr>
                  <a:t>Artt</a:t>
                </a:r>
                <a:r>
                  <a:rPr lang="en-US" altLang="it-IT" sz="900" i="1" dirty="0">
                    <a:solidFill>
                      <a:schemeClr val="tx2"/>
                    </a:solidFill>
                    <a:latin typeface="+mn-lt"/>
                  </a:rPr>
                  <a:t>. 57-64 e art. 67-73)</a:t>
                </a:r>
              </a:p>
            </p:txBody>
          </p:sp>
          <p:sp>
            <p:nvSpPr>
              <p:cNvPr id="79" name="Oval 78">
                <a:extLst>
                  <a:ext uri="{FF2B5EF4-FFF2-40B4-BE49-F238E27FC236}">
                    <a16:creationId xmlns:a16="http://schemas.microsoft.com/office/drawing/2014/main" id="{588F4B83-9BDB-93E8-48E9-4AF7B5472A44}"/>
                  </a:ext>
                </a:extLst>
              </p:cNvPr>
              <p:cNvSpPr>
                <a:spLocks noChangeArrowheads="1"/>
              </p:cNvSpPr>
              <p:nvPr/>
            </p:nvSpPr>
            <p:spPr bwMode="gray">
              <a:xfrm>
                <a:off x="10579947" y="2874963"/>
                <a:ext cx="865187" cy="674687"/>
              </a:xfrm>
              <a:prstGeom prst="ellipse">
                <a:avLst/>
              </a:prstGeom>
              <a:solidFill>
                <a:srgbClr val="C00000"/>
              </a:solidFill>
              <a:ln w="9525">
                <a:solidFill>
                  <a:schemeClr val="accent1"/>
                </a:solidFill>
                <a:round/>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900" dirty="0" err="1">
                    <a:solidFill>
                      <a:schemeClr val="bg1"/>
                    </a:solidFill>
                    <a:latin typeface="+mn-lt"/>
                  </a:rPr>
                  <a:t>Concordato</a:t>
                </a:r>
                <a:endParaRPr lang="en-US" altLang="it-IT" sz="900" dirty="0">
                  <a:solidFill>
                    <a:schemeClr val="bg1"/>
                  </a:solidFill>
                  <a:latin typeface="+mn-lt"/>
                </a:endParaRPr>
              </a:p>
              <a:p>
                <a:pPr algn="ctr">
                  <a:spcBef>
                    <a:spcPct val="0"/>
                  </a:spcBef>
                  <a:buClrTx/>
                  <a:buSzPct val="90000"/>
                  <a:buFontTx/>
                  <a:buNone/>
                </a:pPr>
                <a:r>
                  <a:rPr lang="en-US" altLang="it-IT" sz="900" dirty="0" err="1">
                    <a:solidFill>
                      <a:schemeClr val="bg1"/>
                    </a:solidFill>
                    <a:latin typeface="+mn-lt"/>
                  </a:rPr>
                  <a:t>nella</a:t>
                </a:r>
                <a:r>
                  <a:rPr lang="en-US" altLang="it-IT" sz="900" dirty="0">
                    <a:solidFill>
                      <a:schemeClr val="bg1"/>
                    </a:solidFill>
                    <a:latin typeface="+mn-lt"/>
                  </a:rPr>
                  <a:t> </a:t>
                </a:r>
              </a:p>
              <a:p>
                <a:pPr algn="ctr">
                  <a:spcBef>
                    <a:spcPct val="0"/>
                  </a:spcBef>
                  <a:buClrTx/>
                  <a:buSzPct val="90000"/>
                  <a:buFontTx/>
                  <a:buNone/>
                </a:pPr>
                <a:r>
                  <a:rPr lang="en-US" altLang="it-IT" sz="900" dirty="0" err="1">
                    <a:solidFill>
                      <a:schemeClr val="bg1"/>
                    </a:solidFill>
                    <a:latin typeface="+mn-lt"/>
                  </a:rPr>
                  <a:t>Liquidazione</a:t>
                </a:r>
                <a:endParaRPr lang="en-US" altLang="it-IT" sz="900" dirty="0">
                  <a:solidFill>
                    <a:schemeClr val="bg1"/>
                  </a:solidFill>
                  <a:latin typeface="+mn-lt"/>
                </a:endParaRPr>
              </a:p>
              <a:p>
                <a:pPr algn="ctr">
                  <a:spcBef>
                    <a:spcPct val="0"/>
                  </a:spcBef>
                  <a:buClrTx/>
                  <a:buSzPct val="90000"/>
                  <a:buFontTx/>
                  <a:buNone/>
                </a:pPr>
                <a:r>
                  <a:rPr lang="en-US" altLang="it-IT" sz="900" dirty="0" err="1">
                    <a:solidFill>
                      <a:schemeClr val="bg1"/>
                    </a:solidFill>
                    <a:latin typeface="+mn-lt"/>
                  </a:rPr>
                  <a:t>Giudiziale</a:t>
                </a:r>
                <a:endParaRPr lang="en-US" altLang="it-IT" sz="900" dirty="0">
                  <a:solidFill>
                    <a:schemeClr val="bg1"/>
                  </a:solidFill>
                  <a:latin typeface="+mn-lt"/>
                </a:endParaRPr>
              </a:p>
            </p:txBody>
          </p:sp>
          <p:sp>
            <p:nvSpPr>
              <p:cNvPr id="80" name="Oval 79">
                <a:extLst>
                  <a:ext uri="{FF2B5EF4-FFF2-40B4-BE49-F238E27FC236}">
                    <a16:creationId xmlns:a16="http://schemas.microsoft.com/office/drawing/2014/main" id="{4358201E-B398-F6F5-B72E-A28CACFBC054}"/>
                  </a:ext>
                </a:extLst>
              </p:cNvPr>
              <p:cNvSpPr>
                <a:spLocks noChangeArrowheads="1"/>
              </p:cNvSpPr>
              <p:nvPr/>
            </p:nvSpPr>
            <p:spPr bwMode="gray">
              <a:xfrm>
                <a:off x="4539509" y="2941638"/>
                <a:ext cx="863600" cy="576262"/>
              </a:xfrm>
              <a:prstGeom prst="ellipse">
                <a:avLst/>
              </a:prstGeom>
              <a:solidFill>
                <a:schemeClr val="bg2">
                  <a:lumMod val="90000"/>
                </a:schemeClr>
              </a:solidFill>
              <a:ln w="9525">
                <a:solidFill>
                  <a:schemeClr val="accent1"/>
                </a:solidFill>
                <a:round/>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defTabSz="801688">
                  <a:buSzPct val="90000"/>
                  <a:buFont typeface="Times New Roman" pitchFamily="16" charset="0"/>
                  <a:buNone/>
                  <a:defRPr/>
                </a:pPr>
                <a:r>
                  <a:rPr lang="en-US" sz="1000" dirty="0" err="1"/>
                  <a:t>Obiettivo</a:t>
                </a:r>
                <a:r>
                  <a:rPr lang="en-US" sz="1000" dirty="0"/>
                  <a:t>:</a:t>
                </a:r>
              </a:p>
              <a:p>
                <a:pPr algn="ctr" defTabSz="801688">
                  <a:buSzPct val="90000"/>
                  <a:buFont typeface="Times New Roman" pitchFamily="16" charset="0"/>
                  <a:buNone/>
                  <a:defRPr/>
                </a:pPr>
                <a:r>
                  <a:rPr lang="en-US" sz="1000" dirty="0" err="1"/>
                  <a:t>Continuità</a:t>
                </a:r>
                <a:endParaRPr lang="en-US" sz="1000" dirty="0"/>
              </a:p>
            </p:txBody>
          </p:sp>
          <p:sp>
            <p:nvSpPr>
              <p:cNvPr id="81" name="Rectangle 80">
                <a:extLst>
                  <a:ext uri="{FF2B5EF4-FFF2-40B4-BE49-F238E27FC236}">
                    <a16:creationId xmlns:a16="http://schemas.microsoft.com/office/drawing/2014/main" id="{05451712-601A-C87F-E8D5-74A96F31DD14}"/>
                  </a:ext>
                </a:extLst>
              </p:cNvPr>
              <p:cNvSpPr>
                <a:spLocks noChangeArrowheads="1"/>
              </p:cNvSpPr>
              <p:nvPr/>
            </p:nvSpPr>
            <p:spPr bwMode="gray">
              <a:xfrm>
                <a:off x="6242897" y="2360613"/>
                <a:ext cx="1146175" cy="485775"/>
              </a:xfrm>
              <a:prstGeom prst="rect">
                <a:avLst/>
              </a:prstGeom>
              <a:solidFill>
                <a:srgbClr val="EBEBEB"/>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tx2"/>
                    </a:solidFill>
                    <a:latin typeface="+mn-lt"/>
                  </a:rPr>
                  <a:t>CONCORDATO </a:t>
                </a:r>
              </a:p>
              <a:p>
                <a:pPr algn="ctr">
                  <a:spcBef>
                    <a:spcPct val="0"/>
                  </a:spcBef>
                  <a:buClrTx/>
                  <a:buSzPct val="90000"/>
                  <a:buFont typeface="Times New Roman" panose="02020603050405020304" pitchFamily="18" charset="0"/>
                  <a:buNone/>
                </a:pPr>
                <a:r>
                  <a:rPr lang="en-US" altLang="it-IT" sz="900" dirty="0">
                    <a:solidFill>
                      <a:schemeClr val="tx2"/>
                    </a:solidFill>
                    <a:latin typeface="+mn-lt"/>
                  </a:rPr>
                  <a:t>PREVENTIVO </a:t>
                </a:r>
              </a:p>
              <a:p>
                <a:pPr algn="ctr">
                  <a:spcBef>
                    <a:spcPct val="0"/>
                  </a:spcBef>
                  <a:buClrTx/>
                  <a:buSzPct val="90000"/>
                  <a:buFont typeface="Times New Roman" panose="02020603050405020304" pitchFamily="18" charset="0"/>
                  <a:buNone/>
                </a:pPr>
                <a:r>
                  <a:rPr lang="en-US" altLang="it-IT" sz="900" i="1" dirty="0">
                    <a:solidFill>
                      <a:schemeClr val="tx2"/>
                    </a:solidFill>
                    <a:latin typeface="+mn-lt"/>
                  </a:rPr>
                  <a:t>(</a:t>
                </a:r>
                <a:r>
                  <a:rPr lang="en-US" altLang="it-IT" sz="900" i="1" dirty="0" err="1">
                    <a:solidFill>
                      <a:schemeClr val="tx2"/>
                    </a:solidFill>
                    <a:latin typeface="+mn-lt"/>
                  </a:rPr>
                  <a:t>Artt</a:t>
                </a:r>
                <a:r>
                  <a:rPr lang="en-US" altLang="it-IT" sz="900" i="1" dirty="0">
                    <a:solidFill>
                      <a:schemeClr val="tx2"/>
                    </a:solidFill>
                    <a:latin typeface="+mn-lt"/>
                  </a:rPr>
                  <a:t>. 84-120)</a:t>
                </a:r>
              </a:p>
            </p:txBody>
          </p:sp>
          <p:cxnSp>
            <p:nvCxnSpPr>
              <p:cNvPr id="82" name="Connettore a gomito 48">
                <a:extLst>
                  <a:ext uri="{FF2B5EF4-FFF2-40B4-BE49-F238E27FC236}">
                    <a16:creationId xmlns:a16="http://schemas.microsoft.com/office/drawing/2014/main" id="{C9DE6785-4BEF-03E0-22F8-146A94CCC7CF}"/>
                  </a:ext>
                </a:extLst>
              </p:cNvPr>
              <p:cNvCxnSpPr>
                <a:cxnSpLocks/>
              </p:cNvCxnSpPr>
              <p:nvPr/>
            </p:nvCxnSpPr>
            <p:spPr>
              <a:xfrm rot="10800000" flipV="1">
                <a:off x="726652" y="3198813"/>
                <a:ext cx="582612" cy="357187"/>
              </a:xfrm>
              <a:prstGeom prst="bentConnector3">
                <a:avLst>
                  <a:gd name="adj1" fmla="val 99363"/>
                </a:avLst>
              </a:prstGeom>
              <a:ln w="63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D2620390-5C77-74A9-68DA-CCCB49C6D6EC}"/>
                  </a:ext>
                </a:extLst>
              </p:cNvPr>
              <p:cNvSpPr>
                <a:spLocks noChangeArrowheads="1"/>
              </p:cNvSpPr>
              <p:nvPr/>
            </p:nvSpPr>
            <p:spPr bwMode="gray">
              <a:xfrm>
                <a:off x="115464" y="3549650"/>
                <a:ext cx="1046163" cy="4349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800">
                    <a:solidFill>
                      <a:schemeClr val="bg1"/>
                    </a:solidFill>
                    <a:latin typeface="+mn-lt"/>
                  </a:rPr>
                  <a:t>PIANI ATTESTATI</a:t>
                </a:r>
                <a:endParaRPr lang="en-US" altLang="it-IT" sz="800" i="1">
                  <a:solidFill>
                    <a:schemeClr val="bg1"/>
                  </a:solidFill>
                  <a:latin typeface="+mn-lt"/>
                </a:endParaRPr>
              </a:p>
            </p:txBody>
          </p:sp>
          <p:sp>
            <p:nvSpPr>
              <p:cNvPr id="84" name="Rectangle 83">
                <a:extLst>
                  <a:ext uri="{FF2B5EF4-FFF2-40B4-BE49-F238E27FC236}">
                    <a16:creationId xmlns:a16="http://schemas.microsoft.com/office/drawing/2014/main" id="{28D997FD-B3B2-B6E3-88AC-F26A7C724240}"/>
                  </a:ext>
                </a:extLst>
              </p:cNvPr>
              <p:cNvSpPr>
                <a:spLocks noChangeArrowheads="1"/>
              </p:cNvSpPr>
              <p:nvPr/>
            </p:nvSpPr>
            <p:spPr bwMode="gray">
              <a:xfrm>
                <a:off x="2674514" y="3565525"/>
                <a:ext cx="1241425" cy="4222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700">
                    <a:solidFill>
                      <a:schemeClr val="bg1"/>
                    </a:solidFill>
                    <a:latin typeface="+mn-lt"/>
                  </a:rPr>
                  <a:t>ESTENSIONE EFFICACIA</a:t>
                </a:r>
              </a:p>
              <a:p>
                <a:pPr algn="ctr">
                  <a:spcBef>
                    <a:spcPct val="0"/>
                  </a:spcBef>
                  <a:buClrTx/>
                  <a:buSzPct val="90000"/>
                  <a:buFontTx/>
                  <a:buNone/>
                </a:pPr>
                <a:r>
                  <a:rPr lang="en-US" altLang="it-IT" sz="700" i="1">
                    <a:solidFill>
                      <a:schemeClr val="bg1"/>
                    </a:solidFill>
                    <a:latin typeface="+mn-lt"/>
                  </a:rPr>
                  <a:t>E</a:t>
                </a:r>
              </a:p>
              <a:p>
                <a:pPr algn="ctr">
                  <a:spcBef>
                    <a:spcPct val="0"/>
                  </a:spcBef>
                  <a:buClrTx/>
                  <a:buSzPct val="90000"/>
                  <a:buFontTx/>
                  <a:buNone/>
                </a:pPr>
                <a:r>
                  <a:rPr lang="en-US" altLang="it-IT" sz="700" i="1">
                    <a:solidFill>
                      <a:schemeClr val="bg1"/>
                    </a:solidFill>
                    <a:latin typeface="+mn-lt"/>
                  </a:rPr>
                  <a:t>ESPONSABILITA’ SOCI</a:t>
                </a:r>
              </a:p>
            </p:txBody>
          </p:sp>
          <p:cxnSp>
            <p:nvCxnSpPr>
              <p:cNvPr id="85" name="Connettore a gomito 57">
                <a:extLst>
                  <a:ext uri="{FF2B5EF4-FFF2-40B4-BE49-F238E27FC236}">
                    <a16:creationId xmlns:a16="http://schemas.microsoft.com/office/drawing/2014/main" id="{2FEC78D0-BCB2-55AE-0B2D-E51C9CF18E9D}"/>
                  </a:ext>
                </a:extLst>
              </p:cNvPr>
              <p:cNvCxnSpPr>
                <a:cxnSpLocks/>
                <a:stCxn id="78" idx="2"/>
                <a:endCxn id="84" idx="0"/>
              </p:cNvCxnSpPr>
              <p:nvPr/>
            </p:nvCxnSpPr>
            <p:spPr>
              <a:xfrm rot="16200000" flipH="1">
                <a:off x="2721981" y="2992278"/>
                <a:ext cx="744537" cy="401955"/>
              </a:xfrm>
              <a:prstGeom prst="bentConnector3">
                <a:avLst>
                  <a:gd name="adj1" fmla="val 50000"/>
                </a:avLst>
              </a:prstGeom>
              <a:ln w="63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C16194FE-EF78-40F7-0171-1D102F15053D}"/>
                  </a:ext>
                </a:extLst>
              </p:cNvPr>
              <p:cNvSpPr>
                <a:spLocks noChangeArrowheads="1"/>
              </p:cNvSpPr>
              <p:nvPr/>
            </p:nvSpPr>
            <p:spPr bwMode="gray">
              <a:xfrm>
                <a:off x="10048134" y="4257184"/>
                <a:ext cx="1241425" cy="422275"/>
              </a:xfrm>
              <a:prstGeom prst="rect">
                <a:avLst/>
              </a:prstGeom>
              <a:solidFill>
                <a:srgbClr val="0070C0"/>
              </a:solidFill>
              <a:ln w="9525">
                <a:solidFill>
                  <a:schemeClr val="accent1"/>
                </a:solidFill>
                <a:miter lim="800000"/>
                <a:headEnd/>
                <a:tailEnd/>
              </a:ln>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Tx/>
                  <a:buNone/>
                </a:pPr>
                <a:r>
                  <a:rPr lang="en-US" altLang="it-IT" sz="800">
                    <a:solidFill>
                      <a:schemeClr val="bg1"/>
                    </a:solidFill>
                    <a:latin typeface="+mn-lt"/>
                  </a:rPr>
                  <a:t>ESDEBITAZIONE</a:t>
                </a:r>
              </a:p>
              <a:p>
                <a:pPr algn="ctr">
                  <a:spcBef>
                    <a:spcPct val="0"/>
                  </a:spcBef>
                  <a:buClrTx/>
                  <a:buSzPct val="90000"/>
                  <a:buFontTx/>
                  <a:buNone/>
                </a:pPr>
                <a:r>
                  <a:rPr lang="en-US" altLang="it-IT" sz="800">
                    <a:solidFill>
                      <a:schemeClr val="bg1"/>
                    </a:solidFill>
                    <a:latin typeface="+mn-lt"/>
                  </a:rPr>
                  <a:t>(Artt. 278 – 281)</a:t>
                </a:r>
              </a:p>
            </p:txBody>
          </p:sp>
          <p:cxnSp>
            <p:nvCxnSpPr>
              <p:cNvPr id="87" name="AutoShape 19">
                <a:extLst>
                  <a:ext uri="{FF2B5EF4-FFF2-40B4-BE49-F238E27FC236}">
                    <a16:creationId xmlns:a16="http://schemas.microsoft.com/office/drawing/2014/main" id="{44836BDE-245B-C334-5B4F-8A4E705E461B}"/>
                  </a:ext>
                </a:extLst>
              </p:cNvPr>
              <p:cNvCxnSpPr>
                <a:cxnSpLocks noChangeShapeType="1"/>
                <a:stCxn id="76" idx="2"/>
                <a:endCxn id="65" idx="0"/>
              </p:cNvCxnSpPr>
              <p:nvPr/>
            </p:nvCxnSpPr>
            <p:spPr bwMode="gray">
              <a:xfrm flipH="1">
                <a:off x="9305184" y="2843213"/>
                <a:ext cx="1" cy="866775"/>
              </a:xfrm>
              <a:prstGeom prst="straightConnector1">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88" name="Rectangle 87">
                <a:extLst>
                  <a:ext uri="{FF2B5EF4-FFF2-40B4-BE49-F238E27FC236}">
                    <a16:creationId xmlns:a16="http://schemas.microsoft.com/office/drawing/2014/main" id="{6CD1226C-BB09-DDFA-7C43-0001E8D39E9E}"/>
                  </a:ext>
                </a:extLst>
              </p:cNvPr>
              <p:cNvSpPr>
                <a:spLocks noChangeArrowheads="1"/>
              </p:cNvSpPr>
              <p:nvPr/>
            </p:nvSpPr>
            <p:spPr bwMode="gray">
              <a:xfrm>
                <a:off x="-133879" y="2338388"/>
                <a:ext cx="1128713" cy="482600"/>
              </a:xfrm>
              <a:prstGeom prst="rect">
                <a:avLst/>
              </a:prstGeom>
              <a:solidFill>
                <a:srgbClr val="8FA7C8"/>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latin typeface="+mn-lt"/>
                  </a:rPr>
                  <a:t>COMPOSIZIONE </a:t>
                </a:r>
              </a:p>
              <a:p>
                <a:pPr algn="ctr">
                  <a:spcBef>
                    <a:spcPct val="0"/>
                  </a:spcBef>
                  <a:buClrTx/>
                  <a:buSzPct val="90000"/>
                  <a:buFont typeface="Times New Roman" panose="02020603050405020304" pitchFamily="18" charset="0"/>
                  <a:buNone/>
                </a:pPr>
                <a:r>
                  <a:rPr lang="en-US" altLang="it-IT" sz="900" dirty="0">
                    <a:latin typeface="+mn-lt"/>
                  </a:rPr>
                  <a:t>NEGOZIATA</a:t>
                </a:r>
              </a:p>
              <a:p>
                <a:pPr algn="ctr">
                  <a:spcBef>
                    <a:spcPct val="0"/>
                  </a:spcBef>
                  <a:buClrTx/>
                  <a:buSzPct val="90000"/>
                  <a:buFont typeface="Times New Roman" panose="02020603050405020304" pitchFamily="18" charset="0"/>
                  <a:buNone/>
                </a:pPr>
                <a:r>
                  <a:rPr lang="en-US" altLang="it-IT" sz="900" i="1" dirty="0">
                    <a:latin typeface="+mn-lt"/>
                  </a:rPr>
                  <a:t>(Art. 12)</a:t>
                </a:r>
              </a:p>
            </p:txBody>
          </p:sp>
          <p:sp>
            <p:nvSpPr>
              <p:cNvPr id="89" name="Rectangle 88">
                <a:extLst>
                  <a:ext uri="{FF2B5EF4-FFF2-40B4-BE49-F238E27FC236}">
                    <a16:creationId xmlns:a16="http://schemas.microsoft.com/office/drawing/2014/main" id="{B761F79E-537D-F3E6-9AC8-4FB1B254B4DB}"/>
                  </a:ext>
                </a:extLst>
              </p:cNvPr>
              <p:cNvSpPr>
                <a:spLocks noChangeArrowheads="1"/>
              </p:cNvSpPr>
              <p:nvPr/>
            </p:nvSpPr>
            <p:spPr bwMode="gray">
              <a:xfrm>
                <a:off x="3594946" y="2363788"/>
                <a:ext cx="1266825" cy="479425"/>
              </a:xfrm>
              <a:prstGeom prst="rect">
                <a:avLst/>
              </a:prstGeom>
              <a:solidFill>
                <a:srgbClr val="EBEBEB"/>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tx2"/>
                    </a:solidFill>
                    <a:latin typeface="+mn-lt"/>
                  </a:rPr>
                  <a:t>PIANO RIS. SOGGETTO </a:t>
                </a:r>
              </a:p>
              <a:p>
                <a:pPr algn="ctr">
                  <a:spcBef>
                    <a:spcPct val="0"/>
                  </a:spcBef>
                  <a:buClrTx/>
                  <a:buSzPct val="90000"/>
                  <a:buFont typeface="Times New Roman" panose="02020603050405020304" pitchFamily="18" charset="0"/>
                  <a:buNone/>
                </a:pPr>
                <a:r>
                  <a:rPr lang="en-US" altLang="it-IT" sz="900" dirty="0">
                    <a:solidFill>
                      <a:schemeClr val="tx2"/>
                    </a:solidFill>
                    <a:latin typeface="+mn-lt"/>
                  </a:rPr>
                  <a:t>AD OMOLOGA</a:t>
                </a:r>
              </a:p>
              <a:p>
                <a:pPr algn="ctr">
                  <a:spcBef>
                    <a:spcPct val="0"/>
                  </a:spcBef>
                  <a:buClrTx/>
                  <a:buSzPct val="90000"/>
                  <a:buFont typeface="Times New Roman" panose="02020603050405020304" pitchFamily="18" charset="0"/>
                  <a:buNone/>
                </a:pPr>
                <a:r>
                  <a:rPr lang="en-US" altLang="it-IT" sz="900" i="1" dirty="0">
                    <a:solidFill>
                      <a:schemeClr val="tx2"/>
                    </a:solidFill>
                    <a:latin typeface="+mn-lt"/>
                  </a:rPr>
                  <a:t>(Art. 64-bis)</a:t>
                </a:r>
              </a:p>
            </p:txBody>
          </p:sp>
        </p:grpSp>
        <p:sp>
          <p:nvSpPr>
            <p:cNvPr id="49" name="Right Brace 48">
              <a:extLst>
                <a:ext uri="{FF2B5EF4-FFF2-40B4-BE49-F238E27FC236}">
                  <a16:creationId xmlns:a16="http://schemas.microsoft.com/office/drawing/2014/main" id="{27F76360-D9FC-25E2-2DB6-BE50C7124BE8}"/>
                </a:ext>
              </a:extLst>
            </p:cNvPr>
            <p:cNvSpPr/>
            <p:nvPr/>
          </p:nvSpPr>
          <p:spPr>
            <a:xfrm rot="16200000">
              <a:off x="651562" y="1600769"/>
              <a:ext cx="404523" cy="1055638"/>
            </a:xfrm>
            <a:prstGeom prst="rightBrac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0" name="Right Brace 49">
              <a:extLst>
                <a:ext uri="{FF2B5EF4-FFF2-40B4-BE49-F238E27FC236}">
                  <a16:creationId xmlns:a16="http://schemas.microsoft.com/office/drawing/2014/main" id="{9BE2B3B4-07F6-4D54-0337-934B2A138907}"/>
                </a:ext>
              </a:extLst>
            </p:cNvPr>
            <p:cNvSpPr/>
            <p:nvPr/>
          </p:nvSpPr>
          <p:spPr>
            <a:xfrm rot="16200000">
              <a:off x="4836972" y="-662619"/>
              <a:ext cx="404523" cy="5591641"/>
            </a:xfrm>
            <a:prstGeom prst="rightBrace">
              <a:avLst>
                <a:gd name="adj1" fmla="val 8333"/>
                <a:gd name="adj2" fmla="val 12359"/>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Right Brace 50">
              <a:extLst>
                <a:ext uri="{FF2B5EF4-FFF2-40B4-BE49-F238E27FC236}">
                  <a16:creationId xmlns:a16="http://schemas.microsoft.com/office/drawing/2014/main" id="{3D1ADCB3-DD48-90D7-2D67-684D1981EE76}"/>
                </a:ext>
              </a:extLst>
            </p:cNvPr>
            <p:cNvSpPr/>
            <p:nvPr/>
          </p:nvSpPr>
          <p:spPr>
            <a:xfrm rot="16200000">
              <a:off x="7409379" y="-1944673"/>
              <a:ext cx="404523" cy="7584229"/>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TextBox 51">
              <a:extLst>
                <a:ext uri="{FF2B5EF4-FFF2-40B4-BE49-F238E27FC236}">
                  <a16:creationId xmlns:a16="http://schemas.microsoft.com/office/drawing/2014/main" id="{81B53FBD-BEF5-3306-E950-C15C62F96B36}"/>
                </a:ext>
              </a:extLst>
            </p:cNvPr>
            <p:cNvSpPr txBox="1"/>
            <p:nvPr/>
          </p:nvSpPr>
          <p:spPr>
            <a:xfrm>
              <a:off x="289466" y="1603661"/>
              <a:ext cx="1128713" cy="307777"/>
            </a:xfrm>
            <a:prstGeom prst="rect">
              <a:avLst/>
            </a:prstGeom>
            <a:noFill/>
            <a:ln w="19050">
              <a:solidFill>
                <a:srgbClr val="C00000"/>
              </a:solidFill>
            </a:ln>
          </p:spPr>
          <p:txBody>
            <a:bodyPr wrap="square" rtlCol="0">
              <a:spAutoFit/>
            </a:bodyPr>
            <a:lstStyle/>
            <a:p>
              <a:pPr algn="ctr"/>
              <a:r>
                <a:rPr lang="it-IT" sz="1400" b="1" dirty="0"/>
                <a:t>Pre-crisi</a:t>
              </a:r>
            </a:p>
          </p:txBody>
        </p:sp>
        <p:sp>
          <p:nvSpPr>
            <p:cNvPr id="53" name="TextBox 52">
              <a:extLst>
                <a:ext uri="{FF2B5EF4-FFF2-40B4-BE49-F238E27FC236}">
                  <a16:creationId xmlns:a16="http://schemas.microsoft.com/office/drawing/2014/main" id="{ACE60819-7ED2-18BB-D6B2-4125FF99390A}"/>
                </a:ext>
              </a:extLst>
            </p:cNvPr>
            <p:cNvSpPr txBox="1"/>
            <p:nvPr/>
          </p:nvSpPr>
          <p:spPr>
            <a:xfrm>
              <a:off x="2473622" y="1606962"/>
              <a:ext cx="1128713" cy="307777"/>
            </a:xfrm>
            <a:prstGeom prst="rect">
              <a:avLst/>
            </a:prstGeom>
            <a:noFill/>
            <a:ln w="19050">
              <a:solidFill>
                <a:srgbClr val="C00000"/>
              </a:solidFill>
            </a:ln>
          </p:spPr>
          <p:txBody>
            <a:bodyPr wrap="square" rtlCol="0">
              <a:spAutoFit/>
            </a:bodyPr>
            <a:lstStyle/>
            <a:p>
              <a:pPr algn="ctr"/>
              <a:r>
                <a:rPr lang="it-IT" sz="1400" b="1" dirty="0"/>
                <a:t>Crisi</a:t>
              </a:r>
            </a:p>
          </p:txBody>
        </p:sp>
        <p:sp>
          <p:nvSpPr>
            <p:cNvPr id="54" name="TextBox 53">
              <a:extLst>
                <a:ext uri="{FF2B5EF4-FFF2-40B4-BE49-F238E27FC236}">
                  <a16:creationId xmlns:a16="http://schemas.microsoft.com/office/drawing/2014/main" id="{60A2751B-5E2B-5DD2-EC55-F12AAE023EC2}"/>
                </a:ext>
              </a:extLst>
            </p:cNvPr>
            <p:cNvSpPr txBox="1"/>
            <p:nvPr/>
          </p:nvSpPr>
          <p:spPr>
            <a:xfrm>
              <a:off x="7285393" y="1295930"/>
              <a:ext cx="1128713" cy="307777"/>
            </a:xfrm>
            <a:prstGeom prst="rect">
              <a:avLst/>
            </a:prstGeom>
            <a:noFill/>
            <a:ln w="19050">
              <a:solidFill>
                <a:srgbClr val="C00000"/>
              </a:solidFill>
            </a:ln>
          </p:spPr>
          <p:txBody>
            <a:bodyPr wrap="square" rtlCol="0">
              <a:spAutoFit/>
            </a:bodyPr>
            <a:lstStyle/>
            <a:p>
              <a:pPr algn="ctr"/>
              <a:r>
                <a:rPr lang="it-IT" sz="1400" b="1" dirty="0"/>
                <a:t>Insolvenza</a:t>
              </a:r>
            </a:p>
          </p:txBody>
        </p:sp>
      </p:grpSp>
      <p:sp>
        <p:nvSpPr>
          <p:cNvPr id="96" name="Rectangle 95">
            <a:extLst>
              <a:ext uri="{FF2B5EF4-FFF2-40B4-BE49-F238E27FC236}">
                <a16:creationId xmlns:a16="http://schemas.microsoft.com/office/drawing/2014/main" id="{EA043710-FF0A-194D-BAE1-9A5083158542}"/>
              </a:ext>
            </a:extLst>
          </p:cNvPr>
          <p:cNvSpPr>
            <a:spLocks noChangeArrowheads="1"/>
          </p:cNvSpPr>
          <p:nvPr/>
        </p:nvSpPr>
        <p:spPr bwMode="gray">
          <a:xfrm>
            <a:off x="8062803" y="3058622"/>
            <a:ext cx="1146175" cy="485775"/>
          </a:xfrm>
          <a:prstGeom prst="rect">
            <a:avLst/>
          </a:prstGeom>
          <a:solidFill>
            <a:srgbClr val="EBEBEB"/>
          </a:solidFill>
          <a:ln w="9525">
            <a:solidFill>
              <a:schemeClr val="accent1"/>
            </a:solidFill>
            <a:miter lim="800000"/>
            <a:headEnd/>
            <a:tailEnd/>
          </a:ln>
          <a:effectLst>
            <a:outerShdw dist="35921" dir="2700000" algn="ctr" rotWithShape="0">
              <a:schemeClr val="bg2"/>
            </a:outerShdw>
          </a:effectLst>
        </p:spPr>
        <p:txBody>
          <a:bodyPr wrap="none"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ClrTx/>
              <a:buSzPct val="90000"/>
              <a:buFont typeface="Times New Roman" panose="02020603050405020304" pitchFamily="18" charset="0"/>
              <a:buNone/>
            </a:pPr>
            <a:r>
              <a:rPr lang="en-US" altLang="it-IT" sz="900" dirty="0">
                <a:solidFill>
                  <a:schemeClr val="tx2"/>
                </a:solidFill>
                <a:latin typeface="+mn-lt"/>
              </a:rPr>
              <a:t>LIQ. COATT. AMM</a:t>
            </a:r>
          </a:p>
          <a:p>
            <a:pPr algn="ctr">
              <a:spcBef>
                <a:spcPct val="0"/>
              </a:spcBef>
              <a:buClrTx/>
              <a:buSzPct val="90000"/>
              <a:buFont typeface="Times New Roman" panose="02020603050405020304" pitchFamily="18" charset="0"/>
              <a:buNone/>
            </a:pPr>
            <a:r>
              <a:rPr lang="en-US" altLang="it-IT" sz="900" i="1" dirty="0">
                <a:solidFill>
                  <a:schemeClr val="tx2"/>
                </a:solidFill>
                <a:latin typeface="+mn-lt"/>
              </a:rPr>
              <a:t>(Art. 293 ss)</a:t>
            </a:r>
          </a:p>
        </p:txBody>
      </p:sp>
      <p:pic>
        <p:nvPicPr>
          <p:cNvPr id="3" name="Graphic 4">
            <a:extLst>
              <a:ext uri="{FF2B5EF4-FFF2-40B4-BE49-F238E27FC236}">
                <a16:creationId xmlns:a16="http://schemas.microsoft.com/office/drawing/2014/main" id="{C78B687E-EBB4-7672-9655-21B2646BE1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4" name="Picture 3" descr="Legacoop Nazionale">
            <a:extLst>
              <a:ext uri="{FF2B5EF4-FFF2-40B4-BE49-F238E27FC236}">
                <a16:creationId xmlns:a16="http://schemas.microsoft.com/office/drawing/2014/main" id="{E6ED4D68-5751-3F00-639C-9AEE7B960B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220987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7BC0-7A2D-11CE-1288-A8F56DC77037}"/>
              </a:ext>
            </a:extLst>
          </p:cNvPr>
          <p:cNvSpPr>
            <a:spLocks noGrp="1"/>
          </p:cNvSpPr>
          <p:nvPr>
            <p:ph type="title"/>
          </p:nvPr>
        </p:nvSpPr>
        <p:spPr>
          <a:xfrm>
            <a:off x="838200" y="540000"/>
            <a:ext cx="10515600" cy="374260"/>
          </a:xfrm>
        </p:spPr>
        <p:txBody>
          <a:bodyPr>
            <a:normAutofit fontScale="90000"/>
          </a:bodyPr>
          <a:lstStyle/>
          <a:p>
            <a:r>
              <a:rPr lang="it-IT" dirty="0"/>
              <a:t>Agenda</a:t>
            </a:r>
          </a:p>
        </p:txBody>
      </p:sp>
      <p:sp>
        <p:nvSpPr>
          <p:cNvPr id="3" name="Content Placeholder 2">
            <a:extLst>
              <a:ext uri="{FF2B5EF4-FFF2-40B4-BE49-F238E27FC236}">
                <a16:creationId xmlns:a16="http://schemas.microsoft.com/office/drawing/2014/main" id="{D4F6530B-B46C-687D-9ABF-88CB110C75A2}"/>
              </a:ext>
            </a:extLst>
          </p:cNvPr>
          <p:cNvSpPr>
            <a:spLocks noGrp="1"/>
          </p:cNvSpPr>
          <p:nvPr>
            <p:ph idx="1"/>
          </p:nvPr>
        </p:nvSpPr>
        <p:spPr>
          <a:xfrm>
            <a:off x="838200" y="1784985"/>
            <a:ext cx="5257800" cy="2977715"/>
          </a:xfrm>
        </p:spPr>
        <p:txBody>
          <a:bodyPr>
            <a:normAutofit/>
          </a:bodyPr>
          <a:lstStyle/>
          <a:p>
            <a:pPr marL="457200" indent="-457200">
              <a:buAutoNum type="arabicPeriod"/>
            </a:pPr>
            <a:r>
              <a:rPr lang="it-IT" sz="2400" dirty="0"/>
              <a:t>Cenni storici in materia di crisi d’impresa</a:t>
            </a:r>
          </a:p>
          <a:p>
            <a:pPr marL="457200" indent="-457200">
              <a:buAutoNum type="arabicPeriod"/>
            </a:pPr>
            <a:r>
              <a:rPr lang="it-IT" sz="2400" dirty="0"/>
              <a:t>Crisi d’impresa e società cooperative</a:t>
            </a:r>
          </a:p>
          <a:p>
            <a:pPr marL="457200" indent="-457200">
              <a:buAutoNum type="arabicPeriod"/>
            </a:pPr>
            <a:r>
              <a:rPr lang="it-IT" sz="2400" dirty="0"/>
              <a:t>Tassonomia degli strumenti di regolazione della crisi</a:t>
            </a:r>
          </a:p>
          <a:p>
            <a:pPr marL="457200" indent="-457200">
              <a:buAutoNum type="arabicPeriod"/>
            </a:pPr>
            <a:endParaRPr lang="it-IT" sz="2400" dirty="0"/>
          </a:p>
        </p:txBody>
      </p:sp>
      <p:sp>
        <p:nvSpPr>
          <p:cNvPr id="10" name="Content Placeholder 2">
            <a:extLst>
              <a:ext uri="{FF2B5EF4-FFF2-40B4-BE49-F238E27FC236}">
                <a16:creationId xmlns:a16="http://schemas.microsoft.com/office/drawing/2014/main" id="{B2235205-CBED-D1E8-ACB5-A015B37A85AB}"/>
              </a:ext>
            </a:extLst>
          </p:cNvPr>
          <p:cNvSpPr txBox="1">
            <a:spLocks/>
          </p:cNvSpPr>
          <p:nvPr/>
        </p:nvSpPr>
        <p:spPr>
          <a:xfrm>
            <a:off x="6096000" y="1784985"/>
            <a:ext cx="5057553" cy="2614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it-IT" sz="2400" dirty="0"/>
              <a:t>Adeguati assetti e prevenzione della crisi</a:t>
            </a:r>
          </a:p>
          <a:p>
            <a:pPr marL="457200" indent="-457200">
              <a:buFont typeface="Arial" panose="020B0604020202020204" pitchFamily="34" charset="0"/>
              <a:buAutoNum type="arabicPeriod" startAt="4"/>
            </a:pPr>
            <a:r>
              <a:rPr lang="it-IT" sz="2400" dirty="0"/>
              <a:t>Elementi fondamentali nella gestione della crisi d’impresa</a:t>
            </a:r>
          </a:p>
          <a:p>
            <a:pPr marL="457200" indent="-457200">
              <a:buFont typeface="Arial" panose="020B0604020202020204" pitchFamily="34" charset="0"/>
              <a:buAutoNum type="arabicPeriod" startAt="4"/>
            </a:pPr>
            <a:r>
              <a:rPr lang="it-IT" sz="2400" dirty="0"/>
              <a:t>Struttura del corso</a:t>
            </a:r>
          </a:p>
          <a:p>
            <a:pPr marL="457200" indent="-457200">
              <a:buFont typeface="Arial" panose="020B0604020202020204" pitchFamily="34" charset="0"/>
              <a:buAutoNum type="arabicPeriod" startAt="4"/>
            </a:pPr>
            <a:endParaRPr lang="it-IT" sz="2400" dirty="0"/>
          </a:p>
        </p:txBody>
      </p:sp>
      <p:pic>
        <p:nvPicPr>
          <p:cNvPr id="6" name="Graphic 4">
            <a:extLst>
              <a:ext uri="{FF2B5EF4-FFF2-40B4-BE49-F238E27FC236}">
                <a16:creationId xmlns:a16="http://schemas.microsoft.com/office/drawing/2014/main" id="{0B01DD91-A168-54A8-1AB0-21F7058FBD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8A10FE8F-6150-8720-AC23-1618C237A6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9834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22D14-8DB1-75E0-02B9-C8E6C267E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6E6F6-19A9-407E-FC40-21C00D67786F}"/>
              </a:ext>
            </a:extLst>
          </p:cNvPr>
          <p:cNvSpPr>
            <a:spLocks noGrp="1"/>
          </p:cNvSpPr>
          <p:nvPr>
            <p:ph type="title"/>
          </p:nvPr>
        </p:nvSpPr>
        <p:spPr>
          <a:xfrm>
            <a:off x="771525" y="540000"/>
            <a:ext cx="10515600" cy="374260"/>
          </a:xfrm>
        </p:spPr>
        <p:txBody>
          <a:bodyPr>
            <a:normAutofit fontScale="90000"/>
          </a:bodyPr>
          <a:lstStyle/>
          <a:p>
            <a:r>
              <a:rPr lang="it-IT" dirty="0"/>
              <a:t>4. Adeguati assetti e prevenzione della crisi</a:t>
            </a:r>
          </a:p>
        </p:txBody>
      </p:sp>
      <p:sp>
        <p:nvSpPr>
          <p:cNvPr id="4" name="Title 1">
            <a:extLst>
              <a:ext uri="{FF2B5EF4-FFF2-40B4-BE49-F238E27FC236}">
                <a16:creationId xmlns:a16="http://schemas.microsoft.com/office/drawing/2014/main" id="{0C4C1013-6A05-97F8-5B80-85E724FE6687}"/>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Un cambio di paradigma: la previsione della crisi</a:t>
            </a:r>
          </a:p>
        </p:txBody>
      </p:sp>
      <p:sp>
        <p:nvSpPr>
          <p:cNvPr id="10" name="Content Placeholder 2">
            <a:extLst>
              <a:ext uri="{FF2B5EF4-FFF2-40B4-BE49-F238E27FC236}">
                <a16:creationId xmlns:a16="http://schemas.microsoft.com/office/drawing/2014/main" id="{83196AB3-D89B-65F9-F887-B8C0C32B96FB}"/>
              </a:ext>
            </a:extLst>
          </p:cNvPr>
          <p:cNvSpPr>
            <a:spLocks noGrp="1"/>
          </p:cNvSpPr>
          <p:nvPr>
            <p:ph idx="1"/>
          </p:nvPr>
        </p:nvSpPr>
        <p:spPr>
          <a:xfrm>
            <a:off x="838200" y="1784985"/>
            <a:ext cx="5257800" cy="4225290"/>
          </a:xfrm>
        </p:spPr>
        <p:txBody>
          <a:bodyPr>
            <a:normAutofit/>
          </a:bodyPr>
          <a:lstStyle/>
          <a:p>
            <a:pPr algn="just">
              <a:spcBef>
                <a:spcPts val="0"/>
              </a:spcBef>
              <a:spcAft>
                <a:spcPts val="1000"/>
              </a:spcAft>
            </a:pPr>
            <a:r>
              <a:rPr lang="it-IT" sz="1500" dirty="0"/>
              <a:t>Un elemento che ha caratterizzato il Codice della Crisi sin dai primi momenti della sua entrata in vigore (giugno 2020) è la riforma dell’art. 2086 c.c., in materia di obblighi in capo all’imprenditore circa la </a:t>
            </a:r>
            <a:r>
              <a:rPr lang="it-IT" sz="1500" b="1" u="sng" dirty="0"/>
              <a:t>Gestione dell’impresa e l’implementazione degli «adeguati assetti organizzativi, amministrativi e contabili».</a:t>
            </a:r>
          </a:p>
          <a:p>
            <a:pPr marL="285750" indent="-285750" algn="just">
              <a:spcBef>
                <a:spcPts val="0"/>
              </a:spcBef>
              <a:spcAft>
                <a:spcPts val="1000"/>
              </a:spcAft>
            </a:pPr>
            <a:r>
              <a:rPr lang="it-IT" sz="1500" dirty="0"/>
              <a:t>L’attuale formulazione dell’art. 2086 c.c. recita:</a:t>
            </a:r>
          </a:p>
          <a:p>
            <a:pPr marL="265113" indent="0" algn="just">
              <a:spcBef>
                <a:spcPts val="0"/>
              </a:spcBef>
              <a:spcAft>
                <a:spcPts val="1000"/>
              </a:spcAft>
              <a:buNone/>
            </a:pPr>
            <a:r>
              <a:rPr lang="it-IT" sz="1500" dirty="0"/>
              <a:t>«[…] </a:t>
            </a:r>
            <a:r>
              <a:rPr lang="it-IT" sz="1500" i="1" dirty="0"/>
              <a:t>L'imprenditore, che operi in forma societaria o collettiva, ha il dovere di istituire un assetto organizzativo, amministrativo e contabile adeguato alla natura e alle dimensioni dell'impresa, </a:t>
            </a:r>
            <a:r>
              <a:rPr lang="it-IT" sz="1500" b="1" i="1" u="sng" dirty="0"/>
              <a:t>anche in funzione della rilevazione tempestiva della crisi dell'impresa e della perdita della continuità aziendale, nonché di attivarsi senza indugio per l'adozione e l'attuazione di uno degli strumenti previsti dall'ordinamento per il superamento della crisi e il recupero della continuità aziendale</a:t>
            </a:r>
            <a:r>
              <a:rPr lang="it-IT" sz="1500" dirty="0"/>
              <a:t>»</a:t>
            </a:r>
          </a:p>
          <a:p>
            <a:pPr algn="just">
              <a:spcBef>
                <a:spcPts val="0"/>
              </a:spcBef>
              <a:spcAft>
                <a:spcPts val="1000"/>
              </a:spcAft>
            </a:pPr>
            <a:endParaRPr lang="it-IT" sz="1500" dirty="0"/>
          </a:p>
          <a:p>
            <a:pPr algn="just">
              <a:spcAft>
                <a:spcPts val="1000"/>
              </a:spcAft>
            </a:pPr>
            <a:endParaRPr lang="it-IT" sz="1500" dirty="0"/>
          </a:p>
          <a:p>
            <a:pPr algn="just">
              <a:spcAft>
                <a:spcPts val="1000"/>
              </a:spcAft>
            </a:pPr>
            <a:endParaRPr lang="it-IT" sz="1500" dirty="0"/>
          </a:p>
        </p:txBody>
      </p:sp>
      <p:sp>
        <p:nvSpPr>
          <p:cNvPr id="11" name="Content Placeholder 2">
            <a:extLst>
              <a:ext uri="{FF2B5EF4-FFF2-40B4-BE49-F238E27FC236}">
                <a16:creationId xmlns:a16="http://schemas.microsoft.com/office/drawing/2014/main" id="{3D84C636-314D-F868-19F4-B29F934F779D}"/>
              </a:ext>
            </a:extLst>
          </p:cNvPr>
          <p:cNvSpPr txBox="1">
            <a:spLocks/>
          </p:cNvSpPr>
          <p:nvPr/>
        </p:nvSpPr>
        <p:spPr>
          <a:xfrm>
            <a:off x="6096000" y="1784985"/>
            <a:ext cx="5057553" cy="3664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spcAft>
                <a:spcPts val="1000"/>
              </a:spcAft>
            </a:pPr>
            <a:r>
              <a:rPr lang="it-IT" sz="1500" dirty="0"/>
              <a:t>Questa riforma era stata introdotta in funzione delle «</a:t>
            </a:r>
            <a:r>
              <a:rPr lang="it-IT" sz="1500" b="1" dirty="0"/>
              <a:t>Procedure di allerta</a:t>
            </a:r>
            <a:r>
              <a:rPr lang="it-IT" sz="1500" dirty="0"/>
              <a:t>», meccanismo di prevenzione della crisi inizialmente prevista dal Codice, ma che è stata ripetutamente posticipata a causa del Covid-19 e, infine, abrogata e sostituita dalla Composizione negoziata della crisi.</a:t>
            </a:r>
          </a:p>
          <a:p>
            <a:pPr marL="285750" indent="-285750" algn="just">
              <a:spcBef>
                <a:spcPts val="0"/>
              </a:spcBef>
              <a:spcAft>
                <a:spcPts val="1000"/>
              </a:spcAft>
            </a:pPr>
            <a:r>
              <a:rPr lang="it-IT" sz="1500" dirty="0"/>
              <a:t>È alla luce della normativa e della prassi in materia di Composizione negoziata che si svolge la conversazione in materia di adeguati assetti.</a:t>
            </a:r>
          </a:p>
          <a:p>
            <a:pPr marL="285750" indent="-285750" algn="just">
              <a:spcBef>
                <a:spcPts val="0"/>
              </a:spcBef>
              <a:spcAft>
                <a:spcPts val="1000"/>
              </a:spcAft>
            </a:pPr>
            <a:endParaRPr lang="it-IT" sz="1500" dirty="0"/>
          </a:p>
        </p:txBody>
      </p:sp>
      <p:pic>
        <p:nvPicPr>
          <p:cNvPr id="3" name="Graphic 4">
            <a:extLst>
              <a:ext uri="{FF2B5EF4-FFF2-40B4-BE49-F238E27FC236}">
                <a16:creationId xmlns:a16="http://schemas.microsoft.com/office/drawing/2014/main" id="{04202C32-B206-0E33-7B54-D394D1489C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5" name="Picture 4" descr="Legacoop Nazionale">
            <a:extLst>
              <a:ext uri="{FF2B5EF4-FFF2-40B4-BE49-F238E27FC236}">
                <a16:creationId xmlns:a16="http://schemas.microsoft.com/office/drawing/2014/main" id="{972323C0-3254-8F1F-BA49-AC0A5A00C7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20571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822AD-C759-680E-B4F7-AF4971A1C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24F16-7636-42CE-5447-804D45D536FD}"/>
              </a:ext>
            </a:extLst>
          </p:cNvPr>
          <p:cNvSpPr>
            <a:spLocks noGrp="1"/>
          </p:cNvSpPr>
          <p:nvPr>
            <p:ph type="title"/>
          </p:nvPr>
        </p:nvSpPr>
        <p:spPr>
          <a:xfrm>
            <a:off x="771525" y="540000"/>
            <a:ext cx="10515600" cy="374260"/>
          </a:xfrm>
        </p:spPr>
        <p:txBody>
          <a:bodyPr>
            <a:normAutofit fontScale="90000"/>
          </a:bodyPr>
          <a:lstStyle/>
          <a:p>
            <a:r>
              <a:rPr lang="it-IT" dirty="0"/>
              <a:t>4. Adeguati assetti e prevenzione della crisi</a:t>
            </a:r>
          </a:p>
        </p:txBody>
      </p:sp>
      <p:sp>
        <p:nvSpPr>
          <p:cNvPr id="3" name="Content Placeholder 2">
            <a:extLst>
              <a:ext uri="{FF2B5EF4-FFF2-40B4-BE49-F238E27FC236}">
                <a16:creationId xmlns:a16="http://schemas.microsoft.com/office/drawing/2014/main" id="{ED2B9851-D9FB-89AA-10CC-1AF69445EE04}"/>
              </a:ext>
            </a:extLst>
          </p:cNvPr>
          <p:cNvSpPr>
            <a:spLocks noGrp="1"/>
          </p:cNvSpPr>
          <p:nvPr>
            <p:ph idx="1"/>
          </p:nvPr>
        </p:nvSpPr>
        <p:spPr>
          <a:xfrm>
            <a:off x="838200" y="1784985"/>
            <a:ext cx="10622280" cy="3472815"/>
          </a:xfrm>
        </p:spPr>
        <p:txBody>
          <a:bodyPr>
            <a:normAutofit/>
          </a:bodyPr>
          <a:lstStyle/>
          <a:p>
            <a:pPr>
              <a:spcBef>
                <a:spcPts val="0"/>
              </a:spcBef>
              <a:spcAft>
                <a:spcPts val="1000"/>
              </a:spcAft>
            </a:pPr>
            <a:r>
              <a:rPr lang="it-IT" sz="2000" b="1" u="sng" dirty="0"/>
              <a:t>Assetto organizzativo: </a:t>
            </a:r>
            <a:r>
              <a:rPr lang="it-IT" sz="2000" dirty="0"/>
              <a:t>è rappresentato dalle direttive e dalle procedure che garantiscono che il processo decisionale sia svolto con un livello di competenza e responsabilità adeguato. Esso include le direttive e le procedure che definiscono il sistema di gestione dei rischi e quello di controllo interno.</a:t>
            </a:r>
          </a:p>
          <a:p>
            <a:pPr>
              <a:spcBef>
                <a:spcPts val="0"/>
              </a:spcBef>
              <a:spcAft>
                <a:spcPts val="1000"/>
              </a:spcAft>
            </a:pPr>
            <a:endParaRPr lang="it-IT" sz="2000" dirty="0"/>
          </a:p>
          <a:p>
            <a:pPr>
              <a:spcBef>
                <a:spcPts val="0"/>
              </a:spcBef>
              <a:spcAft>
                <a:spcPts val="1000"/>
              </a:spcAft>
            </a:pPr>
            <a:r>
              <a:rPr lang="it-IT" sz="2000" b="1" u="sng" dirty="0"/>
              <a:t>Assetto amministrativo - contabile: </a:t>
            </a:r>
            <a:r>
              <a:rPr lang="it-IT" sz="2000" dirty="0"/>
              <a:t>si tratta dell’insieme di procedure e processi atti ad assicurare il corretto e ordinato svolgimento dell’attività aziendale. Esso include i sistemi di pianificazione, programmazione e controllo della performance, ma soprattutto di ordinata tenuta della contabilità. Il processo di produzione del bilancio è infatti fondamentale per una corretta rappresentazione dei </a:t>
            </a:r>
            <a:r>
              <a:rPr lang="it-IT" sz="2000" b="1" u="sng" dirty="0"/>
              <a:t>fatti della gestione</a:t>
            </a:r>
            <a:r>
              <a:rPr lang="it-IT" sz="2000" dirty="0"/>
              <a:t> e auspicabilmente, rappresenta la base per l’attività di pianificazione e controllo. </a:t>
            </a:r>
          </a:p>
        </p:txBody>
      </p:sp>
      <p:sp>
        <p:nvSpPr>
          <p:cNvPr id="4" name="Title 1">
            <a:extLst>
              <a:ext uri="{FF2B5EF4-FFF2-40B4-BE49-F238E27FC236}">
                <a16:creationId xmlns:a16="http://schemas.microsoft.com/office/drawing/2014/main" id="{126BBE2A-65E6-94A7-9307-4C3E913F53C5}"/>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Definizione di assetto «organizzativo», «amministrativo», «contabile»</a:t>
            </a:r>
          </a:p>
        </p:txBody>
      </p:sp>
      <p:pic>
        <p:nvPicPr>
          <p:cNvPr id="6" name="Graphic 4">
            <a:extLst>
              <a:ext uri="{FF2B5EF4-FFF2-40B4-BE49-F238E27FC236}">
                <a16:creationId xmlns:a16="http://schemas.microsoft.com/office/drawing/2014/main" id="{22390D9D-7A9E-F952-715D-169D291B07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097AD40C-000B-4785-80F2-B2377388E7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69505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8B98-3A47-999E-5A88-89856962C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1824D-6041-CD16-4BDF-407461812E51}"/>
              </a:ext>
            </a:extLst>
          </p:cNvPr>
          <p:cNvSpPr>
            <a:spLocks noGrp="1"/>
          </p:cNvSpPr>
          <p:nvPr>
            <p:ph type="title"/>
          </p:nvPr>
        </p:nvSpPr>
        <p:spPr>
          <a:xfrm>
            <a:off x="771525" y="540000"/>
            <a:ext cx="10515600" cy="374260"/>
          </a:xfrm>
        </p:spPr>
        <p:txBody>
          <a:bodyPr>
            <a:normAutofit fontScale="90000"/>
          </a:bodyPr>
          <a:lstStyle/>
          <a:p>
            <a:r>
              <a:rPr lang="it-IT" dirty="0"/>
              <a:t>4. Adeguati assetti e prevenzione della crisi</a:t>
            </a:r>
          </a:p>
        </p:txBody>
      </p:sp>
      <p:sp>
        <p:nvSpPr>
          <p:cNvPr id="3" name="Content Placeholder 2">
            <a:extLst>
              <a:ext uri="{FF2B5EF4-FFF2-40B4-BE49-F238E27FC236}">
                <a16:creationId xmlns:a16="http://schemas.microsoft.com/office/drawing/2014/main" id="{651FD3FE-DBBB-F7C3-EBB6-61DBD1D26D68}"/>
              </a:ext>
            </a:extLst>
          </p:cNvPr>
          <p:cNvSpPr>
            <a:spLocks noGrp="1"/>
          </p:cNvSpPr>
          <p:nvPr>
            <p:ph idx="1"/>
          </p:nvPr>
        </p:nvSpPr>
        <p:spPr>
          <a:xfrm>
            <a:off x="838200" y="1784985"/>
            <a:ext cx="10622280" cy="3472815"/>
          </a:xfrm>
        </p:spPr>
        <p:txBody>
          <a:bodyPr>
            <a:normAutofit fontScale="77500" lnSpcReduction="20000"/>
          </a:bodyPr>
          <a:lstStyle/>
          <a:p>
            <a:pPr algn="just">
              <a:spcBef>
                <a:spcPts val="0"/>
              </a:spcBef>
              <a:spcAft>
                <a:spcPts val="1000"/>
              </a:spcAft>
            </a:pPr>
            <a:r>
              <a:rPr lang="it-IT" sz="2000" dirty="0"/>
              <a:t>Def. di «Crisi» (Art. 2 co. 1 lett. a) CCI): </a:t>
            </a:r>
            <a:r>
              <a:rPr lang="it-IT" sz="2000" b="1" u="sng" dirty="0"/>
              <a:t>«lo stato del debitore che rende probabile l’insolvenza e che si manifesta con l’inadeguatezza dei flussi di cassa prospettici a far fronte alle obbligazioni nei successivi dodici mesi»</a:t>
            </a:r>
          </a:p>
          <a:p>
            <a:pPr algn="just">
              <a:spcBef>
                <a:spcPts val="0"/>
              </a:spcBef>
              <a:spcAft>
                <a:spcPts val="1000"/>
              </a:spcAft>
            </a:pPr>
            <a:r>
              <a:rPr lang="it-IT" sz="2000" dirty="0"/>
              <a:t>In altre parole, la «Crisi» è l’insufficienza prospettica dei flussi di cassa generati dell’impresa e disponibili per fronteggiare le proprie obbligazioni.</a:t>
            </a:r>
          </a:p>
          <a:p>
            <a:pPr algn="just">
              <a:spcBef>
                <a:spcPts val="0"/>
              </a:spcBef>
              <a:spcAft>
                <a:spcPts val="1000"/>
              </a:spcAft>
            </a:pPr>
            <a:r>
              <a:rPr lang="it-IT" sz="2000" dirty="0"/>
              <a:t>La norma indica che l’orizzonte temporale rilevante nell’arco del quale occorre che l’azienda sia in grado di prevedere la propria Crisi è </a:t>
            </a:r>
            <a:r>
              <a:rPr lang="it-IT" sz="2000" b="1" u="sng" dirty="0"/>
              <a:t>12 mesi</a:t>
            </a:r>
            <a:r>
              <a:rPr lang="it-IT" sz="2000" dirty="0"/>
              <a:t>.</a:t>
            </a:r>
          </a:p>
          <a:p>
            <a:pPr algn="just">
              <a:spcBef>
                <a:spcPts val="0"/>
              </a:spcBef>
              <a:spcAft>
                <a:spcPts val="1000"/>
              </a:spcAft>
            </a:pPr>
            <a:r>
              <a:rPr lang="it-IT" sz="2000" dirty="0"/>
              <a:t>In generale, affinché si possa dire che la crisi è emersa </a:t>
            </a:r>
            <a:r>
              <a:rPr lang="it-IT" sz="2000" b="1" u="sng" dirty="0"/>
              <a:t>tempestivamente</a:t>
            </a:r>
            <a:r>
              <a:rPr lang="it-IT" sz="2000" dirty="0"/>
              <a:t>, occorre che questa sia </a:t>
            </a:r>
            <a:r>
              <a:rPr lang="it-IT" sz="2000" b="1" u="sng" dirty="0"/>
              <a:t>«reversibile»</a:t>
            </a:r>
            <a:r>
              <a:rPr lang="it-IT" sz="2000" dirty="0"/>
              <a:t>, cioè che vi sia la possibilità di rimettere l’impresa nelle condizioni sufficienti a pagare i propri debiti presenti e futuri.</a:t>
            </a:r>
          </a:p>
          <a:p>
            <a:pPr marL="0" indent="0" algn="just">
              <a:spcBef>
                <a:spcPts val="0"/>
              </a:spcBef>
              <a:spcAft>
                <a:spcPts val="1000"/>
              </a:spcAft>
              <a:buNone/>
            </a:pPr>
            <a:r>
              <a:rPr lang="it-IT" sz="2000" dirty="0"/>
              <a:t>Com’è noto, un’impresa può generare liquidità in tre modi:</a:t>
            </a:r>
          </a:p>
          <a:p>
            <a:pPr marL="0" indent="0" algn="just">
              <a:spcBef>
                <a:spcPts val="0"/>
              </a:spcBef>
              <a:spcAft>
                <a:spcPts val="1000"/>
              </a:spcAft>
              <a:buNone/>
            </a:pPr>
            <a:endParaRPr lang="it-IT" sz="2000" dirty="0"/>
          </a:p>
          <a:p>
            <a:pPr marL="457200" indent="-457200" algn="just">
              <a:spcBef>
                <a:spcPts val="0"/>
              </a:spcBef>
              <a:spcAft>
                <a:spcPts val="1000"/>
              </a:spcAft>
              <a:buFont typeface="+mj-lt"/>
              <a:buAutoNum type="arabicPeriod"/>
            </a:pPr>
            <a:r>
              <a:rPr lang="it-IT" sz="2000" dirty="0"/>
              <a:t>Attività caratteristica</a:t>
            </a:r>
          </a:p>
          <a:p>
            <a:pPr marL="457200" indent="-457200" algn="just">
              <a:spcBef>
                <a:spcPts val="0"/>
              </a:spcBef>
              <a:spcAft>
                <a:spcPts val="1000"/>
              </a:spcAft>
              <a:buFont typeface="+mj-lt"/>
              <a:buAutoNum type="arabicPeriod"/>
            </a:pPr>
            <a:r>
              <a:rPr lang="it-IT" sz="2000" dirty="0"/>
              <a:t>Attività di finanziamento</a:t>
            </a:r>
          </a:p>
          <a:p>
            <a:pPr marL="457200" indent="-457200" algn="just">
              <a:spcBef>
                <a:spcPts val="0"/>
              </a:spcBef>
              <a:spcAft>
                <a:spcPts val="1000"/>
              </a:spcAft>
              <a:buFont typeface="+mj-lt"/>
              <a:buAutoNum type="arabicPeriod"/>
            </a:pPr>
            <a:r>
              <a:rPr lang="it-IT" sz="2000" dirty="0"/>
              <a:t>Attività di investimento</a:t>
            </a:r>
          </a:p>
        </p:txBody>
      </p:sp>
      <p:sp>
        <p:nvSpPr>
          <p:cNvPr id="4" name="Title 1">
            <a:extLst>
              <a:ext uri="{FF2B5EF4-FFF2-40B4-BE49-F238E27FC236}">
                <a16:creationId xmlns:a16="http://schemas.microsoft.com/office/drawing/2014/main" id="{949A88AE-6A36-77DA-F8E7-DF7B3C13A285}"/>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Definizione di «crisi»</a:t>
            </a:r>
          </a:p>
        </p:txBody>
      </p:sp>
      <p:sp>
        <p:nvSpPr>
          <p:cNvPr id="5" name="Arrow: Right 4">
            <a:extLst>
              <a:ext uri="{FF2B5EF4-FFF2-40B4-BE49-F238E27FC236}">
                <a16:creationId xmlns:a16="http://schemas.microsoft.com/office/drawing/2014/main" id="{E98BFC17-4D4C-5D8F-F8C4-38A5784D6124}"/>
              </a:ext>
            </a:extLst>
          </p:cNvPr>
          <p:cNvSpPr/>
          <p:nvPr/>
        </p:nvSpPr>
        <p:spPr>
          <a:xfrm>
            <a:off x="3450661" y="4217215"/>
            <a:ext cx="3404041" cy="387872"/>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tent Placeholder 2">
            <a:extLst>
              <a:ext uri="{FF2B5EF4-FFF2-40B4-BE49-F238E27FC236}">
                <a16:creationId xmlns:a16="http://schemas.microsoft.com/office/drawing/2014/main" id="{1A5F1960-D0F5-7187-667A-726C848FA4D6}"/>
              </a:ext>
            </a:extLst>
          </p:cNvPr>
          <p:cNvSpPr txBox="1">
            <a:spLocks/>
          </p:cNvSpPr>
          <p:nvPr/>
        </p:nvSpPr>
        <p:spPr>
          <a:xfrm>
            <a:off x="7019924" y="3953684"/>
            <a:ext cx="4752147" cy="2005576"/>
          </a:xfrm>
          <a:prstGeom prst="rect">
            <a:avLst/>
          </a:prstGeom>
          <a:ln w="28575">
            <a:solidFill>
              <a:schemeClr val="tx1">
                <a:lumMod val="50000"/>
                <a:lumOff val="50000"/>
              </a:schemeClr>
            </a:solidFill>
          </a:ln>
        </p:spPr>
        <p:txBody>
          <a:bodyPr vert="horz" lIns="91440" tIns="45720" rIns="91440" bIns="45720" rtlCol="0">
            <a:noAutofit/>
          </a:bodyPr>
          <a:lstStyle>
            <a:lvl1pPr marL="228600" indent="-228600" algn="just" defTabSz="914400" rtl="0" eaLnBrk="1" latinLnBrk="0" hangingPunct="1">
              <a:lnSpc>
                <a:spcPct val="100000"/>
              </a:lnSpc>
              <a:spcBef>
                <a:spcPts val="1000"/>
              </a:spcBef>
              <a:buFont typeface="Arial" panose="020B0604020202020204" pitchFamily="34" charset="0"/>
              <a:buChar char="•"/>
              <a:defRPr sz="1400" kern="1200">
                <a:solidFill>
                  <a:srgbClr val="223850"/>
                </a:solidFill>
                <a:latin typeface="+mn-lt"/>
                <a:ea typeface="+mn-ea"/>
                <a:cs typeface="+mn-cs"/>
              </a:defRPr>
            </a:lvl1pPr>
            <a:lvl2pPr marL="685800" indent="-228600" algn="just" defTabSz="914400" rtl="0" eaLnBrk="1" latinLnBrk="0" hangingPunct="1">
              <a:lnSpc>
                <a:spcPct val="100000"/>
              </a:lnSpc>
              <a:spcBef>
                <a:spcPts val="500"/>
              </a:spcBef>
              <a:buFont typeface="Arial" panose="020B0604020202020204" pitchFamily="34" charset="0"/>
              <a:buChar char="•"/>
              <a:defRPr sz="1400" kern="1200">
                <a:solidFill>
                  <a:srgbClr val="223850"/>
                </a:solidFill>
                <a:latin typeface="+mn-lt"/>
                <a:ea typeface="+mn-ea"/>
                <a:cs typeface="+mn-cs"/>
              </a:defRPr>
            </a:lvl2pPr>
            <a:lvl3pPr marL="1143000" indent="-228600" algn="just" defTabSz="914400" rtl="0" eaLnBrk="1" latinLnBrk="0" hangingPunct="1">
              <a:lnSpc>
                <a:spcPct val="100000"/>
              </a:lnSpc>
              <a:spcBef>
                <a:spcPts val="500"/>
              </a:spcBef>
              <a:buFont typeface="Arial" panose="020B0604020202020204" pitchFamily="34" charset="0"/>
              <a:buChar char="•"/>
              <a:defRPr sz="1400" kern="1200">
                <a:solidFill>
                  <a:srgbClr val="223850"/>
                </a:solidFill>
                <a:latin typeface="+mn-lt"/>
                <a:ea typeface="+mn-ea"/>
                <a:cs typeface="+mn-cs"/>
              </a:defRPr>
            </a:lvl3pPr>
            <a:lvl4pPr marL="1600200" indent="-228600" algn="just" defTabSz="914400" rtl="0" eaLnBrk="1" latinLnBrk="0" hangingPunct="1">
              <a:lnSpc>
                <a:spcPct val="100000"/>
              </a:lnSpc>
              <a:spcBef>
                <a:spcPts val="500"/>
              </a:spcBef>
              <a:buFont typeface="Arial" panose="020B0604020202020204" pitchFamily="34" charset="0"/>
              <a:buChar char="•"/>
              <a:defRPr sz="1400" kern="1200">
                <a:solidFill>
                  <a:srgbClr val="223850"/>
                </a:solidFill>
                <a:latin typeface="+mn-lt"/>
                <a:ea typeface="+mn-ea"/>
                <a:cs typeface="+mn-cs"/>
              </a:defRPr>
            </a:lvl4pPr>
            <a:lvl5pPr marL="2057400" indent="-228600" algn="just" defTabSz="914400" rtl="0" eaLnBrk="1" latinLnBrk="0" hangingPunct="1">
              <a:lnSpc>
                <a:spcPct val="100000"/>
              </a:lnSpc>
              <a:spcBef>
                <a:spcPts val="500"/>
              </a:spcBef>
              <a:buFont typeface="Arial" panose="020B0604020202020204" pitchFamily="34" charset="0"/>
              <a:buChar char="•"/>
              <a:defRPr sz="1400" kern="1200">
                <a:solidFill>
                  <a:srgbClr val="2238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it-IT" dirty="0">
                <a:solidFill>
                  <a:schemeClr val="tx1"/>
                </a:solidFill>
                <a:ea typeface="Calibri" panose="020F0502020204030204" pitchFamily="34" charset="0"/>
                <a:cs typeface="Arial" panose="020B0604020202020204" pitchFamily="34" charset="0"/>
              </a:rPr>
              <a:t>Solo la prima fonte di flussi di cassa è sostenibile nel tempo. Il risanamento può essere ottenuto, nell’immediato, anche mediante interventi di soci o terzo finanziatori, o dismettendo attività non strumentali; ma </a:t>
            </a:r>
            <a:r>
              <a:rPr lang="it-IT" b="1" u="sng" dirty="0">
                <a:solidFill>
                  <a:schemeClr val="tx1"/>
                </a:solidFill>
                <a:ea typeface="Calibri" panose="020F0502020204030204" pitchFamily="34" charset="0"/>
                <a:cs typeface="Arial" panose="020B0604020202020204" pitchFamily="34" charset="0"/>
              </a:rPr>
              <a:t>nel lungo periodo un’impresa può sopravvivere solo se la sua attività caratteristica genera sufficiente liquidità.</a:t>
            </a:r>
          </a:p>
        </p:txBody>
      </p:sp>
      <p:pic>
        <p:nvPicPr>
          <p:cNvPr id="6" name="Graphic 4">
            <a:extLst>
              <a:ext uri="{FF2B5EF4-FFF2-40B4-BE49-F238E27FC236}">
                <a16:creationId xmlns:a16="http://schemas.microsoft.com/office/drawing/2014/main" id="{991813EF-D598-767A-F403-61327265A1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758E4860-9100-2B3A-83FD-EB3AAB99AB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666296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EB527-D1C0-762C-F885-D0B5E0753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8E989-A8E1-1C86-EE3A-A1DAFD819F7B}"/>
              </a:ext>
            </a:extLst>
          </p:cNvPr>
          <p:cNvSpPr>
            <a:spLocks noGrp="1"/>
          </p:cNvSpPr>
          <p:nvPr>
            <p:ph type="title"/>
          </p:nvPr>
        </p:nvSpPr>
        <p:spPr>
          <a:xfrm>
            <a:off x="771525" y="540000"/>
            <a:ext cx="10515600" cy="374260"/>
          </a:xfrm>
        </p:spPr>
        <p:txBody>
          <a:bodyPr>
            <a:normAutofit fontScale="90000"/>
          </a:bodyPr>
          <a:lstStyle/>
          <a:p>
            <a:r>
              <a:rPr lang="it-IT" dirty="0"/>
              <a:t>4. Adeguati assetti e prevenzione della crisi</a:t>
            </a:r>
          </a:p>
        </p:txBody>
      </p:sp>
      <p:sp>
        <p:nvSpPr>
          <p:cNvPr id="3" name="Content Placeholder 2">
            <a:extLst>
              <a:ext uri="{FF2B5EF4-FFF2-40B4-BE49-F238E27FC236}">
                <a16:creationId xmlns:a16="http://schemas.microsoft.com/office/drawing/2014/main" id="{4F5F6076-F055-EA23-A608-32524DB655A7}"/>
              </a:ext>
            </a:extLst>
          </p:cNvPr>
          <p:cNvSpPr>
            <a:spLocks noGrp="1"/>
          </p:cNvSpPr>
          <p:nvPr>
            <p:ph idx="1"/>
          </p:nvPr>
        </p:nvSpPr>
        <p:spPr>
          <a:xfrm>
            <a:off x="838200" y="1784985"/>
            <a:ext cx="10622280" cy="3472815"/>
          </a:xfrm>
        </p:spPr>
        <p:txBody>
          <a:bodyPr>
            <a:normAutofit fontScale="77500" lnSpcReduction="20000"/>
          </a:bodyPr>
          <a:lstStyle/>
          <a:p>
            <a:pPr marL="0" indent="0" algn="just">
              <a:lnSpc>
                <a:spcPct val="100000"/>
              </a:lnSpc>
              <a:spcBef>
                <a:spcPts val="0"/>
              </a:spcBef>
              <a:spcAft>
                <a:spcPts val="1000"/>
              </a:spcAft>
              <a:buNone/>
            </a:pPr>
            <a:r>
              <a:rPr lang="it-IT" sz="1800" dirty="0"/>
              <a:t>L’obbligo previsto dall’art. 2086 c.c. è ripreso anche all’art. 3 CCI: è obbligatorio adottare misure idonee  (</a:t>
            </a:r>
            <a:r>
              <a:rPr lang="it-IT" sz="1800" b="1" u="sng" dirty="0"/>
              <a:t>Adeguati assetti</a:t>
            </a:r>
            <a:r>
              <a:rPr lang="it-IT" sz="1800" dirty="0"/>
              <a:t>) a rilevare tempestivamente lo stato di crisi e assumere prontamente le iniziative necessarie a farvi fronte.</a:t>
            </a:r>
            <a:endParaRPr lang="it-IT" sz="1800" b="1" u="sng" dirty="0"/>
          </a:p>
          <a:p>
            <a:pPr marL="0" indent="0" algn="just">
              <a:lnSpc>
                <a:spcPct val="100000"/>
              </a:lnSpc>
              <a:spcBef>
                <a:spcPts val="0"/>
              </a:spcBef>
              <a:spcAft>
                <a:spcPts val="1000"/>
              </a:spcAft>
              <a:buNone/>
            </a:pPr>
            <a:r>
              <a:rPr lang="it-IT" sz="1800" b="1" u="sng" dirty="0"/>
              <a:t>In particolare,</a:t>
            </a:r>
            <a:r>
              <a:rPr lang="it-IT" sz="1800" dirty="0"/>
              <a:t> secondo quanto disposto dal Codice della crisi, gli Adeguati Assetti svolgono la funzione di: </a:t>
            </a:r>
            <a:endParaRPr lang="it-IT" sz="1800" i="1" dirty="0"/>
          </a:p>
          <a:p>
            <a:pPr marL="365125" indent="0" algn="just">
              <a:lnSpc>
                <a:spcPct val="100000"/>
              </a:lnSpc>
              <a:spcBef>
                <a:spcPts val="0"/>
              </a:spcBef>
              <a:spcAft>
                <a:spcPts val="1000"/>
              </a:spcAft>
              <a:buNone/>
            </a:pPr>
            <a:r>
              <a:rPr lang="it-IT" sz="1800" i="1" dirty="0"/>
              <a:t>a) </a:t>
            </a:r>
            <a:r>
              <a:rPr lang="it-IT" sz="1800" dirty="0"/>
              <a:t>Rilevare eventuali squilibri di carattere patrimoniale o economico-finanziario, rapportati alle specifiche caratteristiche dell’impresa e dell’attività imprenditoriale svolta dal debitore </a:t>
            </a:r>
            <a:r>
              <a:rPr lang="it-IT" sz="1800" b="1" u="sng" dirty="0"/>
              <a:t>e dunque </a:t>
            </a:r>
            <a:r>
              <a:rPr lang="it-IT" sz="1800" dirty="0"/>
              <a:t>verificare la sostenibilità dei debiti e le prospettive di continuità aziendale almeno per i dodici mesi successivi (Art. 12 co. 1 CCI); 	</a:t>
            </a:r>
          </a:p>
          <a:p>
            <a:pPr marL="365125" indent="0" algn="just">
              <a:spcAft>
                <a:spcPts val="1000"/>
              </a:spcAft>
              <a:buNone/>
            </a:pPr>
            <a:r>
              <a:rPr lang="it-IT" sz="1800" i="1" dirty="0"/>
              <a:t>b) </a:t>
            </a:r>
            <a:r>
              <a:rPr lang="it-IT" sz="1800" dirty="0"/>
              <a:t>Ricavare le informazioni necessarie a utilizzare la </a:t>
            </a:r>
            <a:r>
              <a:rPr lang="it-IT" sz="1800" b="1" u="sng" dirty="0"/>
              <a:t>lista di controllo particolareggiata</a:t>
            </a:r>
            <a:r>
              <a:rPr lang="it-IT" sz="1800" dirty="0"/>
              <a:t>, </a:t>
            </a:r>
            <a:r>
              <a:rPr lang="it-IT" sz="1800" b="1" u="sng" dirty="0"/>
              <a:t>a effettuare il «test pratico» </a:t>
            </a:r>
            <a:r>
              <a:rPr lang="it-IT" sz="1800" dirty="0"/>
              <a:t>per la verifica della ragionevole perseguibilità del risanamento e in generale </a:t>
            </a:r>
            <a:r>
              <a:rPr lang="it-IT" sz="1800" b="1" u="sng" dirty="0"/>
              <a:t>ai fini di produrre la documentazione necessaria</a:t>
            </a:r>
            <a:r>
              <a:rPr lang="it-IT" sz="1800" dirty="0"/>
              <a:t> (Art. 17 co. 3 CCI) all’accesso e al proficuo svolgimento della Composizione negoziata.</a:t>
            </a:r>
            <a:endParaRPr lang="it-IT" sz="1800" dirty="0">
              <a:latin typeface="Times New Roman" panose="02020603050405020304" pitchFamily="18" charset="0"/>
            </a:endParaRPr>
          </a:p>
          <a:p>
            <a:pPr marL="0" indent="0" algn="just">
              <a:lnSpc>
                <a:spcPct val="100000"/>
              </a:lnSpc>
              <a:spcBef>
                <a:spcPts val="0"/>
              </a:spcBef>
              <a:spcAft>
                <a:spcPts val="1000"/>
              </a:spcAft>
              <a:buNone/>
            </a:pPr>
            <a:r>
              <a:rPr lang="it-IT" sz="1800" dirty="0"/>
              <a:t>Per comprendere, nella sostanza, quali </a:t>
            </a:r>
            <a:r>
              <a:rPr lang="it-IT" sz="1800" i="1" dirty="0"/>
              <a:t>output </a:t>
            </a:r>
            <a:r>
              <a:rPr lang="it-IT" sz="1800" dirty="0"/>
              <a:t>gli adeguati assetti debbano produrre, è dunque utile trattare i contenuti: </a:t>
            </a:r>
          </a:p>
          <a:p>
            <a:pPr lvl="1" algn="just">
              <a:lnSpc>
                <a:spcPct val="100000"/>
              </a:lnSpc>
              <a:spcBef>
                <a:spcPts val="0"/>
              </a:spcBef>
              <a:spcAft>
                <a:spcPts val="1000"/>
              </a:spcAft>
            </a:pPr>
            <a:r>
              <a:rPr lang="it-IT" sz="1800" dirty="0"/>
              <a:t>dell’elenco di documenti necessario all’accesso alla procedura </a:t>
            </a:r>
            <a:r>
              <a:rPr lang="it-IT" sz="1800" dirty="0">
                <a:sym typeface="Wingdings" panose="05000000000000000000" pitchFamily="2" charset="2"/>
              </a:rPr>
              <a:t> </a:t>
            </a:r>
            <a:r>
              <a:rPr lang="it-IT" sz="1800" b="1" u="sng" dirty="0">
                <a:sym typeface="Wingdings" panose="05000000000000000000" pitchFamily="2" charset="2"/>
              </a:rPr>
              <a:t>Adeguatezza complessiva degli assetti</a:t>
            </a:r>
            <a:endParaRPr lang="it-IT" sz="1800" b="1" u="sng" dirty="0"/>
          </a:p>
          <a:p>
            <a:pPr lvl="1" algn="just">
              <a:lnSpc>
                <a:spcPct val="100000"/>
              </a:lnSpc>
              <a:spcBef>
                <a:spcPts val="0"/>
              </a:spcBef>
              <a:spcAft>
                <a:spcPts val="1000"/>
              </a:spcAft>
            </a:pPr>
            <a:r>
              <a:rPr lang="it-IT" sz="1800" dirty="0"/>
              <a:t>del  primo paragrafo della «lista di controllo» </a:t>
            </a:r>
            <a:r>
              <a:rPr lang="it-IT" sz="1800" dirty="0">
                <a:sym typeface="Wingdings" panose="05000000000000000000" pitchFamily="2" charset="2"/>
              </a:rPr>
              <a:t> </a:t>
            </a:r>
            <a:r>
              <a:rPr lang="it-IT" sz="1800" b="1" u="sng" dirty="0">
                <a:sym typeface="Wingdings" panose="05000000000000000000" pitchFamily="2" charset="2"/>
              </a:rPr>
              <a:t>Adeguati assetti organizzativi</a:t>
            </a:r>
            <a:r>
              <a:rPr lang="it-IT" sz="1800" dirty="0"/>
              <a:t>;</a:t>
            </a:r>
          </a:p>
          <a:p>
            <a:pPr lvl="1" algn="just">
              <a:lnSpc>
                <a:spcPct val="100000"/>
              </a:lnSpc>
              <a:spcBef>
                <a:spcPts val="0"/>
              </a:spcBef>
              <a:spcAft>
                <a:spcPts val="1000"/>
              </a:spcAft>
            </a:pPr>
            <a:r>
              <a:rPr lang="it-IT" sz="1800" dirty="0"/>
              <a:t>del «test pratico» </a:t>
            </a:r>
            <a:r>
              <a:rPr lang="it-IT" sz="1800" dirty="0">
                <a:sym typeface="Wingdings" panose="05000000000000000000" pitchFamily="2" charset="2"/>
              </a:rPr>
              <a:t> </a:t>
            </a:r>
            <a:r>
              <a:rPr lang="it-IT" sz="1800" b="1" u="sng" dirty="0">
                <a:sym typeface="Wingdings" panose="05000000000000000000" pitchFamily="2" charset="2"/>
              </a:rPr>
              <a:t>Adeguati assetti amministrativi e contabili</a:t>
            </a:r>
            <a:r>
              <a:rPr lang="it-IT" sz="1800" dirty="0"/>
              <a:t>.</a:t>
            </a:r>
          </a:p>
          <a:p>
            <a:pPr marL="365125" indent="0" algn="just">
              <a:spcAft>
                <a:spcPts val="1000"/>
              </a:spcAft>
              <a:buNone/>
            </a:pPr>
            <a:endParaRPr lang="it-IT" sz="1800" dirty="0">
              <a:latin typeface="Times New Roman" panose="02020603050405020304" pitchFamily="18" charset="0"/>
            </a:endParaRPr>
          </a:p>
          <a:p>
            <a:pPr marL="0" indent="0" algn="just">
              <a:spcBef>
                <a:spcPts val="0"/>
              </a:spcBef>
              <a:spcAft>
                <a:spcPts val="1000"/>
              </a:spcAft>
              <a:buNone/>
            </a:pPr>
            <a:endParaRPr lang="it-IT" sz="2000" b="1" u="sng" dirty="0"/>
          </a:p>
        </p:txBody>
      </p:sp>
      <p:sp>
        <p:nvSpPr>
          <p:cNvPr id="4" name="Title 1">
            <a:extLst>
              <a:ext uri="{FF2B5EF4-FFF2-40B4-BE49-F238E27FC236}">
                <a16:creationId xmlns:a16="http://schemas.microsoft.com/office/drawing/2014/main" id="{541A673E-58EB-04FF-82F1-78BA9CFFB11D}"/>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Definizione di «adeguatezza» </a:t>
            </a:r>
            <a:r>
              <a:rPr lang="it-IT" dirty="0">
                <a:sym typeface="Wingdings" panose="05000000000000000000" pitchFamily="2" charset="2"/>
              </a:rPr>
              <a:t> la tempestiva emersione della crisi</a:t>
            </a:r>
            <a:endParaRPr lang="it-IT" dirty="0"/>
          </a:p>
        </p:txBody>
      </p:sp>
      <p:pic>
        <p:nvPicPr>
          <p:cNvPr id="6" name="Graphic 4">
            <a:extLst>
              <a:ext uri="{FF2B5EF4-FFF2-40B4-BE49-F238E27FC236}">
                <a16:creationId xmlns:a16="http://schemas.microsoft.com/office/drawing/2014/main" id="{5B27C8D5-3176-74EA-FAC5-54DF1C562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39AF22B8-5BE1-82B5-5C9F-C77E7D67B4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6818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1D0B-5C93-C68A-D5F3-5F04DF519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8D6F2-699D-CF3E-3107-269833AB12BF}"/>
              </a:ext>
            </a:extLst>
          </p:cNvPr>
          <p:cNvSpPr>
            <a:spLocks noGrp="1"/>
          </p:cNvSpPr>
          <p:nvPr>
            <p:ph type="title"/>
          </p:nvPr>
        </p:nvSpPr>
        <p:spPr>
          <a:xfrm>
            <a:off x="771525" y="540000"/>
            <a:ext cx="10515600" cy="374260"/>
          </a:xfrm>
        </p:spPr>
        <p:txBody>
          <a:bodyPr>
            <a:normAutofit fontScale="90000"/>
          </a:bodyPr>
          <a:lstStyle/>
          <a:p>
            <a:r>
              <a:rPr lang="it-IT" dirty="0"/>
              <a:t>5. I fondamentali della gestione della crisi</a:t>
            </a:r>
          </a:p>
        </p:txBody>
      </p:sp>
      <p:pic>
        <p:nvPicPr>
          <p:cNvPr id="6" name="Graphic 4">
            <a:extLst>
              <a:ext uri="{FF2B5EF4-FFF2-40B4-BE49-F238E27FC236}">
                <a16:creationId xmlns:a16="http://schemas.microsoft.com/office/drawing/2014/main" id="{8B453A0F-33D1-4A9C-9765-CCC89121C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3F6F0947-3180-6D13-90D5-0581D46794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
        <p:nvSpPr>
          <p:cNvPr id="4" name="Title 1">
            <a:extLst>
              <a:ext uri="{FF2B5EF4-FFF2-40B4-BE49-F238E27FC236}">
                <a16:creationId xmlns:a16="http://schemas.microsoft.com/office/drawing/2014/main" id="{53B70E34-1F74-83CE-5388-4C093E837595}"/>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Cause della crisi e iniziative finalizzate alla loro rimozione</a:t>
            </a:r>
          </a:p>
        </p:txBody>
      </p:sp>
      <p:sp>
        <p:nvSpPr>
          <p:cNvPr id="3" name="Content Placeholder 2">
            <a:extLst>
              <a:ext uri="{FF2B5EF4-FFF2-40B4-BE49-F238E27FC236}">
                <a16:creationId xmlns:a16="http://schemas.microsoft.com/office/drawing/2014/main" id="{12E890C5-B39E-37EC-C48A-573486675EFD}"/>
              </a:ext>
            </a:extLst>
          </p:cNvPr>
          <p:cNvSpPr>
            <a:spLocks noGrp="1"/>
          </p:cNvSpPr>
          <p:nvPr>
            <p:ph idx="1"/>
          </p:nvPr>
        </p:nvSpPr>
        <p:spPr>
          <a:xfrm>
            <a:off x="838199" y="1784985"/>
            <a:ext cx="5257801" cy="4006215"/>
          </a:xfrm>
        </p:spPr>
        <p:txBody>
          <a:bodyPr>
            <a:noAutofit/>
          </a:bodyPr>
          <a:lstStyle/>
          <a:p>
            <a:pPr marL="0" indent="0">
              <a:buNone/>
            </a:pPr>
            <a:r>
              <a:rPr lang="it-IT" sz="1200" b="1" dirty="0"/>
              <a:t>1. RICONOSCERE LA CRISI: La Questione di Tempo</a:t>
            </a:r>
            <a:endParaRPr lang="it-IT" sz="1200" dirty="0"/>
          </a:p>
          <a:p>
            <a:r>
              <a:rPr lang="it-IT" sz="1200" b="1" dirty="0"/>
              <a:t>Il Sintomo:</a:t>
            </a:r>
            <a:r>
              <a:rPr lang="it-IT" sz="1200" dirty="0"/>
              <a:t> La gestione caratteristica non genera più flussi di cassa sufficienti a pagare i debiti.</a:t>
            </a:r>
          </a:p>
          <a:p>
            <a:r>
              <a:rPr lang="it-IT" sz="1200" b="1" dirty="0"/>
              <a:t>Le Cause Scatenanti:</a:t>
            </a:r>
            <a:r>
              <a:rPr lang="it-IT" sz="1200" dirty="0"/>
              <a:t> L’organizzazione, a causa di mutamenti interni o esterni, </a:t>
            </a:r>
            <a:r>
              <a:rPr lang="it-IT" sz="1200" b="1" i="1" dirty="0"/>
              <a:t>ha perso la propria capacità di generare valore</a:t>
            </a:r>
          </a:p>
          <a:p>
            <a:r>
              <a:rPr lang="it-IT" sz="1200" b="1" dirty="0"/>
              <a:t>Key Takeaway:</a:t>
            </a:r>
            <a:r>
              <a:rPr lang="it-IT" sz="1200" dirty="0"/>
              <a:t> Agire ai primi segnali aumenta drasticamente le possibilità di successo. La tempestività è il primo fattore critico.</a:t>
            </a:r>
          </a:p>
          <a:p>
            <a:pPr marL="0" indent="0">
              <a:buNone/>
            </a:pPr>
            <a:endParaRPr lang="it-IT" sz="1200" b="1" dirty="0"/>
          </a:p>
          <a:p>
            <a:pPr marL="0" indent="0">
              <a:buNone/>
            </a:pPr>
            <a:r>
              <a:rPr lang="it-IT" sz="1200" b="1" dirty="0"/>
              <a:t>2. DIAGNOSI E PIANO: Dalle Cause alla Soluzione</a:t>
            </a:r>
            <a:endParaRPr lang="it-IT" sz="1200" dirty="0"/>
          </a:p>
          <a:p>
            <a:r>
              <a:rPr lang="it-IT" sz="1200" b="1" dirty="0"/>
              <a:t>Analisi delle Cause:</a:t>
            </a:r>
            <a:r>
              <a:rPr lang="it-IT" sz="1200" dirty="0"/>
              <a:t> Identificare senza ambiguità le radici della crisi (interne vs. esterne).</a:t>
            </a:r>
          </a:p>
          <a:p>
            <a:r>
              <a:rPr lang="it-IT" sz="1200" b="1" dirty="0"/>
              <a:t>Il Piano di Risanamento:</a:t>
            </a:r>
            <a:r>
              <a:rPr lang="it-IT" sz="1200" dirty="0"/>
              <a:t> È la risposta strategica e numerica. Si compone di:</a:t>
            </a:r>
          </a:p>
          <a:p>
            <a:pPr lvl="1"/>
            <a:r>
              <a:rPr lang="it-IT" sz="1200" b="1" dirty="0"/>
              <a:t>Piano Industriale:</a:t>
            </a:r>
            <a:r>
              <a:rPr lang="it-IT" sz="1200" dirty="0"/>
              <a:t> Azioni concrete per ristrutturare i costi, rilanciare i ricavi e ottimizzare gli asset.</a:t>
            </a:r>
          </a:p>
          <a:p>
            <a:pPr lvl="1"/>
            <a:r>
              <a:rPr lang="it-IT" sz="1200" b="1" dirty="0"/>
              <a:t>Piano Finanziario:</a:t>
            </a:r>
            <a:r>
              <a:rPr lang="it-IT" sz="1200" dirty="0"/>
              <a:t> La dimostrazione (con proiezioni di C/E, S/P, Cash Flow) che il piano industriale è sostenibile e in grado di ripristinare l'equilibrio.</a:t>
            </a:r>
          </a:p>
          <a:p>
            <a:pPr lvl="1"/>
            <a:endParaRPr lang="it-IT" sz="1200" dirty="0"/>
          </a:p>
          <a:p>
            <a:pPr lvl="1"/>
            <a:endParaRPr lang="it-IT" sz="1200" dirty="0"/>
          </a:p>
        </p:txBody>
      </p:sp>
      <p:sp>
        <p:nvSpPr>
          <p:cNvPr id="5" name="Content Placeholder 2">
            <a:extLst>
              <a:ext uri="{FF2B5EF4-FFF2-40B4-BE49-F238E27FC236}">
                <a16:creationId xmlns:a16="http://schemas.microsoft.com/office/drawing/2014/main" id="{02A4B779-5120-A109-2C65-C2B33597CC24}"/>
              </a:ext>
            </a:extLst>
          </p:cNvPr>
          <p:cNvSpPr txBox="1">
            <a:spLocks/>
          </p:cNvSpPr>
          <p:nvPr/>
        </p:nvSpPr>
        <p:spPr>
          <a:xfrm>
            <a:off x="6096000" y="1784985"/>
            <a:ext cx="5695950" cy="4355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100" b="1" dirty="0"/>
              <a:t>3. GLI STAKEHOLDER: Un Ecosistema da Gestire</a:t>
            </a:r>
            <a:endParaRPr lang="it-IT" sz="1100" dirty="0"/>
          </a:p>
          <a:p>
            <a:r>
              <a:rPr lang="it-IT" sz="1100" b="1" dirty="0"/>
              <a:t>Creditori:</a:t>
            </a:r>
            <a:r>
              <a:rPr lang="it-IT" sz="1100" dirty="0"/>
              <a:t> </a:t>
            </a:r>
            <a:r>
              <a:rPr lang="it-IT" sz="1100"/>
              <a:t>L'interlocutore chiave</a:t>
            </a:r>
            <a:r>
              <a:rPr lang="it-IT" sz="1100" dirty="0"/>
              <a:t>. L'obiettivo è rinegoziare il debito (moratorie, stralci parziali) per renderlo sostenibile.</a:t>
            </a:r>
          </a:p>
          <a:p>
            <a:r>
              <a:rPr lang="it-IT" sz="1100" b="1" dirty="0"/>
              <a:t>Proprietà/Soci:</a:t>
            </a:r>
            <a:r>
              <a:rPr lang="it-IT" sz="1100" dirty="0"/>
              <a:t> Devono supportare attivamente il piano, spesso con l'iniezione di </a:t>
            </a:r>
            <a:r>
              <a:rPr lang="it-IT" sz="1100" b="1" dirty="0"/>
              <a:t>nuova finanza</a:t>
            </a:r>
            <a:r>
              <a:rPr lang="it-IT" sz="1100" dirty="0"/>
              <a:t>.</a:t>
            </a:r>
          </a:p>
          <a:p>
            <a:r>
              <a:rPr lang="it-IT" sz="1100" b="1" dirty="0"/>
              <a:t>Management e Dipendenti:</a:t>
            </a:r>
            <a:r>
              <a:rPr lang="it-IT" sz="1100" dirty="0"/>
              <a:t> Sono il motore dell'esecuzione del piano.</a:t>
            </a:r>
          </a:p>
          <a:p>
            <a:r>
              <a:rPr lang="it-IT" sz="1100" b="1" dirty="0"/>
              <a:t>Clienti e Fornitori:</a:t>
            </a:r>
            <a:r>
              <a:rPr lang="it-IT" sz="1100" dirty="0"/>
              <a:t> Mantenere la loro fiducia è vitale per la continuità operativa.</a:t>
            </a:r>
          </a:p>
          <a:p>
            <a:pPr marL="0" indent="0">
              <a:buNone/>
            </a:pPr>
            <a:endParaRPr lang="it-IT" sz="1100" b="1" dirty="0"/>
          </a:p>
          <a:p>
            <a:pPr marL="0" indent="0">
              <a:buNone/>
            </a:pPr>
            <a:r>
              <a:rPr lang="it-IT" sz="1100" b="1" dirty="0"/>
              <a:t>4. LA NEGOZIAZIONE: Perché un Creditore Dovrebbe Accettare?</a:t>
            </a:r>
            <a:endParaRPr lang="it-IT" sz="1100" dirty="0"/>
          </a:p>
          <a:p>
            <a:r>
              <a:rPr lang="it-IT" sz="1100" dirty="0"/>
              <a:t>Il creditore confronta il recupero atteso dal Piano di Risanamento con quello di uno scenario liquidatorio (fallimento). La sua decisione è influenzata da:</a:t>
            </a:r>
          </a:p>
          <a:p>
            <a:r>
              <a:rPr lang="it-IT" sz="1100" b="1" dirty="0"/>
              <a:t>Credibilità del Piano e del Management:</a:t>
            </a:r>
            <a:r>
              <a:rPr lang="it-IT" sz="1100" dirty="0"/>
              <a:t> Il piano è realistico? Chi lo guida è affidabile?</a:t>
            </a:r>
          </a:p>
          <a:p>
            <a:r>
              <a:rPr lang="it-IT" sz="1100" b="1" dirty="0"/>
              <a:t>Apporto di Nuova Finanza:</a:t>
            </a:r>
            <a:r>
              <a:rPr lang="it-IT" sz="1100" dirty="0"/>
              <a:t> È il segnale più forte. Capitale fresco significa maggiori risorse e fiducia nel rilancio.</a:t>
            </a:r>
          </a:p>
          <a:p>
            <a:r>
              <a:rPr lang="it-IT" sz="1100" b="1" dirty="0"/>
              <a:t>Posizione del Creditore:</a:t>
            </a:r>
            <a:r>
              <a:rPr lang="it-IT" sz="1100" dirty="0"/>
              <a:t> È garantito (privilegiato) o non garantito (chirografario)? La sua esposizione al rischio cambia la prospettiva.</a:t>
            </a:r>
          </a:p>
          <a:p>
            <a:r>
              <a:rPr lang="it-IT" sz="1100" b="1" dirty="0"/>
              <a:t>Trasparenza e Comunicazione:</a:t>
            </a:r>
            <a:r>
              <a:rPr lang="it-IT" sz="1100" dirty="0"/>
              <a:t> Un processo chiaro e aperto costruisce la fiducia necessaria per chiedere sacrifici.</a:t>
            </a:r>
          </a:p>
          <a:p>
            <a:r>
              <a:rPr lang="it-IT" sz="1100" b="1" dirty="0"/>
              <a:t>Strumento Giuridico:</a:t>
            </a:r>
            <a:r>
              <a:rPr lang="it-IT" sz="1100" dirty="0"/>
              <a:t> Il quadro normativo (es. Concordato) può fornire tutele e rendere l'accordo più solido.</a:t>
            </a:r>
          </a:p>
        </p:txBody>
      </p:sp>
    </p:spTree>
    <p:extLst>
      <p:ext uri="{BB962C8B-B14F-4D97-AF65-F5344CB8AC3E}">
        <p14:creationId xmlns:p14="http://schemas.microsoft.com/office/powerpoint/2010/main" val="15647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6F02-4E84-C7B3-7A31-84F0B7335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8CA4F-A188-DF01-E444-E321ECC176DC}"/>
              </a:ext>
            </a:extLst>
          </p:cNvPr>
          <p:cNvSpPr>
            <a:spLocks noGrp="1"/>
          </p:cNvSpPr>
          <p:nvPr>
            <p:ph type="title"/>
          </p:nvPr>
        </p:nvSpPr>
        <p:spPr>
          <a:xfrm>
            <a:off x="771525" y="540000"/>
            <a:ext cx="10515600" cy="374260"/>
          </a:xfrm>
        </p:spPr>
        <p:txBody>
          <a:bodyPr>
            <a:normAutofit fontScale="90000"/>
          </a:bodyPr>
          <a:lstStyle/>
          <a:p>
            <a:r>
              <a:rPr lang="it-IT" dirty="0"/>
              <a:t>5. I fondamentali della gestione della crisi</a:t>
            </a:r>
          </a:p>
        </p:txBody>
      </p:sp>
      <p:sp>
        <p:nvSpPr>
          <p:cNvPr id="4" name="Title 1">
            <a:extLst>
              <a:ext uri="{FF2B5EF4-FFF2-40B4-BE49-F238E27FC236}">
                <a16:creationId xmlns:a16="http://schemas.microsoft.com/office/drawing/2014/main" id="{E2E90D47-785D-A760-3804-9BCB5BBA9591}"/>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Le aspettative dei creditori tra continuità aziendale e alternativa liquidatoria</a:t>
            </a:r>
          </a:p>
        </p:txBody>
      </p:sp>
      <p:grpSp>
        <p:nvGrpSpPr>
          <p:cNvPr id="10" name="Gruppo 19">
            <a:extLst>
              <a:ext uri="{FF2B5EF4-FFF2-40B4-BE49-F238E27FC236}">
                <a16:creationId xmlns:a16="http://schemas.microsoft.com/office/drawing/2014/main" id="{3BD39579-E7E7-2F89-B84A-C5F0DB60E0BB}"/>
              </a:ext>
            </a:extLst>
          </p:cNvPr>
          <p:cNvGrpSpPr/>
          <p:nvPr/>
        </p:nvGrpSpPr>
        <p:grpSpPr>
          <a:xfrm>
            <a:off x="1838960" y="1581150"/>
            <a:ext cx="8514080" cy="3568700"/>
            <a:chOff x="315213" y="1581150"/>
            <a:chExt cx="8514080" cy="3568700"/>
          </a:xfrm>
        </p:grpSpPr>
        <p:sp>
          <p:nvSpPr>
            <p:cNvPr id="11" name="object 3">
              <a:extLst>
                <a:ext uri="{FF2B5EF4-FFF2-40B4-BE49-F238E27FC236}">
                  <a16:creationId xmlns:a16="http://schemas.microsoft.com/office/drawing/2014/main" id="{A688BDE6-2DDB-44AF-8184-4B6EAE7354FE}"/>
                </a:ext>
              </a:extLst>
            </p:cNvPr>
            <p:cNvSpPr txBox="1"/>
            <p:nvPr/>
          </p:nvSpPr>
          <p:spPr>
            <a:xfrm>
              <a:off x="630173" y="2856738"/>
              <a:ext cx="1790700" cy="585416"/>
            </a:xfrm>
            <a:prstGeom prst="rect">
              <a:avLst/>
            </a:prstGeom>
            <a:ln w="28575">
              <a:solidFill>
                <a:srgbClr val="C00000"/>
              </a:solidFill>
            </a:ln>
          </p:spPr>
          <p:txBody>
            <a:bodyPr vert="horz" wrap="square" lIns="0" tIns="31114" rIns="0" bIns="0" rtlCol="0">
              <a:spAutoFit/>
            </a:bodyPr>
            <a:lstStyle/>
            <a:p>
              <a:pPr marL="116205">
                <a:lnSpc>
                  <a:spcPct val="100000"/>
                </a:lnSpc>
                <a:spcBef>
                  <a:spcPts val="244"/>
                </a:spcBef>
              </a:pPr>
              <a:r>
                <a:rPr sz="1800" spc="-10" dirty="0" err="1">
                  <a:latin typeface="Calibri"/>
                  <a:cs typeface="Calibri"/>
                </a:rPr>
                <a:t>Esito</a:t>
              </a:r>
              <a:r>
                <a:rPr sz="1800" spc="-30" dirty="0">
                  <a:latin typeface="Calibri"/>
                  <a:cs typeface="Calibri"/>
                </a:rPr>
                <a:t> </a:t>
              </a:r>
              <a:r>
                <a:rPr lang="it-IT" sz="1800" spc="-30" dirty="0">
                  <a:latin typeface="Calibri"/>
                  <a:cs typeface="Calibri"/>
                </a:rPr>
                <a:t>negoziazione </a:t>
              </a:r>
              <a:r>
                <a:rPr sz="1800" spc="-5" dirty="0" err="1">
                  <a:latin typeface="Calibri"/>
                  <a:cs typeface="Calibri"/>
                </a:rPr>
                <a:t>positivo</a:t>
              </a:r>
              <a:endParaRPr sz="1800" dirty="0">
                <a:latin typeface="Calibri"/>
                <a:cs typeface="Calibri"/>
              </a:endParaRPr>
            </a:p>
          </p:txBody>
        </p:sp>
        <p:sp>
          <p:nvSpPr>
            <p:cNvPr id="12" name="object 4">
              <a:extLst>
                <a:ext uri="{FF2B5EF4-FFF2-40B4-BE49-F238E27FC236}">
                  <a16:creationId xmlns:a16="http://schemas.microsoft.com/office/drawing/2014/main" id="{B9CF5AFA-95C7-BF28-BD45-0F90490528DB}"/>
                </a:ext>
              </a:extLst>
            </p:cNvPr>
            <p:cNvSpPr txBox="1"/>
            <p:nvPr/>
          </p:nvSpPr>
          <p:spPr>
            <a:xfrm>
              <a:off x="630173" y="3865626"/>
              <a:ext cx="1790700" cy="584134"/>
            </a:xfrm>
            <a:prstGeom prst="rect">
              <a:avLst/>
            </a:prstGeom>
            <a:ln w="28575">
              <a:solidFill>
                <a:srgbClr val="C00000"/>
              </a:solidFill>
            </a:ln>
          </p:spPr>
          <p:txBody>
            <a:bodyPr vert="horz" wrap="square" lIns="0" tIns="29845" rIns="0" bIns="0" rtlCol="0">
              <a:spAutoFit/>
            </a:bodyPr>
            <a:lstStyle/>
            <a:p>
              <a:pPr marL="116205">
                <a:lnSpc>
                  <a:spcPct val="100000"/>
                </a:lnSpc>
                <a:spcBef>
                  <a:spcPts val="244"/>
                </a:spcBef>
              </a:pPr>
              <a:r>
                <a:rPr lang="it-IT" spc="-10" dirty="0">
                  <a:latin typeface="Calibri"/>
                  <a:cs typeface="Calibri"/>
                </a:rPr>
                <a:t>Esito</a:t>
              </a:r>
              <a:r>
                <a:rPr lang="it-IT" spc="-30" dirty="0">
                  <a:latin typeface="Calibri"/>
                  <a:cs typeface="Calibri"/>
                </a:rPr>
                <a:t> negoziazione </a:t>
              </a:r>
              <a:r>
                <a:rPr lang="it-IT" spc="-5" dirty="0">
                  <a:latin typeface="Calibri"/>
                  <a:cs typeface="Calibri"/>
                </a:rPr>
                <a:t>positivo</a:t>
              </a:r>
              <a:endParaRPr lang="it-IT" dirty="0">
                <a:latin typeface="Calibri"/>
                <a:cs typeface="Calibri"/>
              </a:endParaRPr>
            </a:p>
          </p:txBody>
        </p:sp>
        <p:sp>
          <p:nvSpPr>
            <p:cNvPr id="13" name="object 5">
              <a:extLst>
                <a:ext uri="{FF2B5EF4-FFF2-40B4-BE49-F238E27FC236}">
                  <a16:creationId xmlns:a16="http://schemas.microsoft.com/office/drawing/2014/main" id="{48705DF6-B863-BBC3-EB97-7372333445D0}"/>
                </a:ext>
              </a:extLst>
            </p:cNvPr>
            <p:cNvSpPr txBox="1"/>
            <p:nvPr/>
          </p:nvSpPr>
          <p:spPr>
            <a:xfrm>
              <a:off x="3589782" y="2718054"/>
              <a:ext cx="1792605" cy="647700"/>
            </a:xfrm>
            <a:prstGeom prst="rect">
              <a:avLst/>
            </a:prstGeom>
            <a:ln w="28575">
              <a:solidFill>
                <a:srgbClr val="C00000"/>
              </a:solidFill>
            </a:ln>
          </p:spPr>
          <p:txBody>
            <a:bodyPr vert="horz" wrap="square" lIns="0" tIns="31115" rIns="0" bIns="0" rtlCol="0">
              <a:spAutoFit/>
            </a:bodyPr>
            <a:lstStyle/>
            <a:p>
              <a:pPr marL="91440" marR="384175">
                <a:lnSpc>
                  <a:spcPct val="100000"/>
                </a:lnSpc>
                <a:spcBef>
                  <a:spcPts val="245"/>
                </a:spcBef>
              </a:pPr>
              <a:r>
                <a:rPr sz="1800" spc="-5" dirty="0">
                  <a:latin typeface="Calibri"/>
                  <a:cs typeface="Calibri"/>
                </a:rPr>
                <a:t>Avvio</a:t>
              </a:r>
              <a:r>
                <a:rPr sz="1800" spc="-45" dirty="0">
                  <a:latin typeface="Calibri"/>
                  <a:cs typeface="Calibri"/>
                </a:rPr>
                <a:t> </a:t>
              </a:r>
              <a:r>
                <a:rPr sz="1800" spc="-5" dirty="0">
                  <a:latin typeface="Calibri"/>
                  <a:cs typeface="Calibri"/>
                </a:rPr>
                <a:t>piano</a:t>
              </a:r>
              <a:r>
                <a:rPr sz="1800" spc="-30" dirty="0">
                  <a:latin typeface="Calibri"/>
                  <a:cs typeface="Calibri"/>
                </a:rPr>
                <a:t> </a:t>
              </a:r>
              <a:r>
                <a:rPr sz="1800" spc="-5" dirty="0">
                  <a:latin typeface="Calibri"/>
                  <a:cs typeface="Calibri"/>
                </a:rPr>
                <a:t>di </a:t>
              </a:r>
              <a:r>
                <a:rPr sz="1800" spc="-390" dirty="0">
                  <a:latin typeface="Calibri"/>
                  <a:cs typeface="Calibri"/>
                </a:rPr>
                <a:t> </a:t>
              </a:r>
              <a:r>
                <a:rPr sz="1800" spc="-5" dirty="0">
                  <a:latin typeface="Calibri"/>
                  <a:cs typeface="Calibri"/>
                </a:rPr>
                <a:t>risanamento</a:t>
              </a:r>
              <a:endParaRPr sz="1800" dirty="0">
                <a:latin typeface="Calibri"/>
                <a:cs typeface="Calibri"/>
              </a:endParaRPr>
            </a:p>
          </p:txBody>
        </p:sp>
        <p:sp>
          <p:nvSpPr>
            <p:cNvPr id="14" name="object 6">
              <a:extLst>
                <a:ext uri="{FF2B5EF4-FFF2-40B4-BE49-F238E27FC236}">
                  <a16:creationId xmlns:a16="http://schemas.microsoft.com/office/drawing/2014/main" id="{9AD1E549-170D-CD6D-D8E2-DEE159FDD37E}"/>
                </a:ext>
              </a:extLst>
            </p:cNvPr>
            <p:cNvSpPr txBox="1"/>
            <p:nvPr/>
          </p:nvSpPr>
          <p:spPr>
            <a:xfrm>
              <a:off x="3589782" y="3865626"/>
              <a:ext cx="1792605" cy="646430"/>
            </a:xfrm>
            <a:prstGeom prst="rect">
              <a:avLst/>
            </a:prstGeom>
            <a:ln w="28575">
              <a:solidFill>
                <a:srgbClr val="C00000"/>
              </a:solidFill>
            </a:ln>
          </p:spPr>
          <p:txBody>
            <a:bodyPr vert="horz" wrap="square" lIns="0" tIns="29845" rIns="0" bIns="0" rtlCol="0">
              <a:spAutoFit/>
            </a:bodyPr>
            <a:lstStyle/>
            <a:p>
              <a:pPr marL="91440" marR="527050">
                <a:lnSpc>
                  <a:spcPct val="100000"/>
                </a:lnSpc>
                <a:spcBef>
                  <a:spcPts val="235"/>
                </a:spcBef>
              </a:pPr>
              <a:r>
                <a:rPr sz="1800" spc="-5" dirty="0">
                  <a:latin typeface="Calibri"/>
                  <a:cs typeface="Calibri"/>
                </a:rPr>
                <a:t>L</a:t>
              </a:r>
              <a:r>
                <a:rPr sz="1800" spc="-10" dirty="0">
                  <a:latin typeface="Calibri"/>
                  <a:cs typeface="Calibri"/>
                </a:rPr>
                <a:t>i</a:t>
              </a:r>
              <a:r>
                <a:rPr sz="1800" spc="-5" dirty="0">
                  <a:latin typeface="Calibri"/>
                  <a:cs typeface="Calibri"/>
                </a:rPr>
                <a:t>q</a:t>
              </a:r>
              <a:r>
                <a:rPr sz="1800" dirty="0">
                  <a:latin typeface="Calibri"/>
                  <a:cs typeface="Calibri"/>
                </a:rPr>
                <a:t>u</a:t>
              </a:r>
              <a:r>
                <a:rPr sz="1800" spc="-5" dirty="0">
                  <a:latin typeface="Calibri"/>
                  <a:cs typeface="Calibri"/>
                </a:rPr>
                <a:t>idazione  giudiziale</a:t>
              </a:r>
              <a:endParaRPr sz="1800">
                <a:latin typeface="Calibri"/>
                <a:cs typeface="Calibri"/>
              </a:endParaRPr>
            </a:p>
          </p:txBody>
        </p:sp>
        <p:sp>
          <p:nvSpPr>
            <p:cNvPr id="15" name="object 7">
              <a:extLst>
                <a:ext uri="{FF2B5EF4-FFF2-40B4-BE49-F238E27FC236}">
                  <a16:creationId xmlns:a16="http://schemas.microsoft.com/office/drawing/2014/main" id="{CFE1696A-77FA-0EA6-F2C3-08C71C9B4135}"/>
                </a:ext>
              </a:extLst>
            </p:cNvPr>
            <p:cNvSpPr txBox="1"/>
            <p:nvPr/>
          </p:nvSpPr>
          <p:spPr>
            <a:xfrm>
              <a:off x="630173" y="1849373"/>
              <a:ext cx="1790700" cy="368935"/>
            </a:xfrm>
            <a:prstGeom prst="rect">
              <a:avLst/>
            </a:prstGeom>
            <a:ln w="28575">
              <a:solidFill>
                <a:srgbClr val="C00000"/>
              </a:solidFill>
            </a:ln>
          </p:spPr>
          <p:txBody>
            <a:bodyPr vert="horz" wrap="square" lIns="0" tIns="30480" rIns="0" bIns="0" rtlCol="0">
              <a:spAutoFit/>
            </a:bodyPr>
            <a:lstStyle/>
            <a:p>
              <a:pPr algn="ctr">
                <a:lnSpc>
                  <a:spcPct val="100000"/>
                </a:lnSpc>
                <a:spcBef>
                  <a:spcPts val="240"/>
                </a:spcBef>
              </a:pPr>
              <a:r>
                <a:rPr sz="1800" spc="-10" dirty="0">
                  <a:latin typeface="Calibri"/>
                  <a:cs typeface="Calibri"/>
                </a:rPr>
                <a:t>Step</a:t>
              </a:r>
              <a:r>
                <a:rPr sz="1800" spc="-25" dirty="0">
                  <a:latin typeface="Calibri"/>
                  <a:cs typeface="Calibri"/>
                </a:rPr>
                <a:t> </a:t>
              </a:r>
              <a:r>
                <a:rPr sz="1800" dirty="0">
                  <a:latin typeface="Calibri"/>
                  <a:cs typeface="Calibri"/>
                </a:rPr>
                <a:t>1</a:t>
              </a:r>
            </a:p>
          </p:txBody>
        </p:sp>
        <p:sp>
          <p:nvSpPr>
            <p:cNvPr id="16" name="object 8">
              <a:extLst>
                <a:ext uri="{FF2B5EF4-FFF2-40B4-BE49-F238E27FC236}">
                  <a16:creationId xmlns:a16="http://schemas.microsoft.com/office/drawing/2014/main" id="{7711F5B9-7B86-1FF1-AA74-28FEA7879A52}"/>
                </a:ext>
              </a:extLst>
            </p:cNvPr>
            <p:cNvSpPr txBox="1"/>
            <p:nvPr/>
          </p:nvSpPr>
          <p:spPr>
            <a:xfrm>
              <a:off x="3589782" y="1849373"/>
              <a:ext cx="1792605" cy="368935"/>
            </a:xfrm>
            <a:prstGeom prst="rect">
              <a:avLst/>
            </a:prstGeom>
            <a:ln w="28575">
              <a:solidFill>
                <a:srgbClr val="C00000"/>
              </a:solidFill>
            </a:ln>
          </p:spPr>
          <p:txBody>
            <a:bodyPr vert="horz" wrap="square" lIns="0" tIns="30480" rIns="0" bIns="0" rtlCol="0">
              <a:spAutoFit/>
            </a:bodyPr>
            <a:lstStyle/>
            <a:p>
              <a:pPr algn="ctr">
                <a:lnSpc>
                  <a:spcPct val="100000"/>
                </a:lnSpc>
                <a:spcBef>
                  <a:spcPts val="240"/>
                </a:spcBef>
              </a:pPr>
              <a:r>
                <a:rPr sz="1800" spc="-10" dirty="0">
                  <a:latin typeface="Calibri"/>
                  <a:cs typeface="Calibri"/>
                </a:rPr>
                <a:t>Step</a:t>
              </a:r>
              <a:r>
                <a:rPr sz="1800" spc="-25" dirty="0">
                  <a:latin typeface="Calibri"/>
                  <a:cs typeface="Calibri"/>
                </a:rPr>
                <a:t> </a:t>
              </a:r>
              <a:r>
                <a:rPr sz="1800" dirty="0">
                  <a:latin typeface="Calibri"/>
                  <a:cs typeface="Calibri"/>
                </a:rPr>
                <a:t>2</a:t>
              </a:r>
              <a:endParaRPr sz="1800">
                <a:latin typeface="Calibri"/>
                <a:cs typeface="Calibri"/>
              </a:endParaRPr>
            </a:p>
          </p:txBody>
        </p:sp>
        <p:sp>
          <p:nvSpPr>
            <p:cNvPr id="17" name="object 9">
              <a:extLst>
                <a:ext uri="{FF2B5EF4-FFF2-40B4-BE49-F238E27FC236}">
                  <a16:creationId xmlns:a16="http://schemas.microsoft.com/office/drawing/2014/main" id="{EDC71874-81C3-97C4-11DE-47458EBF1890}"/>
                </a:ext>
              </a:extLst>
            </p:cNvPr>
            <p:cNvSpPr txBox="1"/>
            <p:nvPr/>
          </p:nvSpPr>
          <p:spPr>
            <a:xfrm>
              <a:off x="6550914" y="1849373"/>
              <a:ext cx="1792605" cy="368935"/>
            </a:xfrm>
            <a:prstGeom prst="rect">
              <a:avLst/>
            </a:prstGeom>
            <a:ln w="28575">
              <a:solidFill>
                <a:srgbClr val="C00000"/>
              </a:solidFill>
            </a:ln>
          </p:spPr>
          <p:txBody>
            <a:bodyPr vert="horz" wrap="square" lIns="0" tIns="30480" rIns="0" bIns="0" rtlCol="0">
              <a:spAutoFit/>
            </a:bodyPr>
            <a:lstStyle/>
            <a:p>
              <a:pPr algn="ctr">
                <a:lnSpc>
                  <a:spcPct val="100000"/>
                </a:lnSpc>
                <a:spcBef>
                  <a:spcPts val="240"/>
                </a:spcBef>
              </a:pPr>
              <a:r>
                <a:rPr sz="1800" spc="-10" dirty="0">
                  <a:latin typeface="Calibri"/>
                  <a:cs typeface="Calibri"/>
                </a:rPr>
                <a:t>Step</a:t>
              </a:r>
              <a:r>
                <a:rPr sz="1800" spc="-25" dirty="0">
                  <a:latin typeface="Calibri"/>
                  <a:cs typeface="Calibri"/>
                </a:rPr>
                <a:t> </a:t>
              </a:r>
              <a:r>
                <a:rPr sz="1800" dirty="0">
                  <a:latin typeface="Calibri"/>
                  <a:cs typeface="Calibri"/>
                </a:rPr>
                <a:t>3</a:t>
              </a:r>
              <a:endParaRPr sz="1800">
                <a:latin typeface="Calibri"/>
                <a:cs typeface="Calibri"/>
              </a:endParaRPr>
            </a:p>
          </p:txBody>
        </p:sp>
        <p:sp>
          <p:nvSpPr>
            <p:cNvPr id="18" name="object 10">
              <a:extLst>
                <a:ext uri="{FF2B5EF4-FFF2-40B4-BE49-F238E27FC236}">
                  <a16:creationId xmlns:a16="http://schemas.microsoft.com/office/drawing/2014/main" id="{DC2D04AF-54A1-DF26-3AE5-F05E1959ACE1}"/>
                </a:ext>
              </a:extLst>
            </p:cNvPr>
            <p:cNvSpPr txBox="1"/>
            <p:nvPr/>
          </p:nvSpPr>
          <p:spPr>
            <a:xfrm>
              <a:off x="6550914" y="2862833"/>
              <a:ext cx="1792605" cy="368935"/>
            </a:xfrm>
            <a:prstGeom prst="rect">
              <a:avLst/>
            </a:prstGeom>
            <a:ln w="28575">
              <a:solidFill>
                <a:srgbClr val="C00000"/>
              </a:solidFill>
            </a:ln>
          </p:spPr>
          <p:txBody>
            <a:bodyPr vert="horz" wrap="square" lIns="0" tIns="29845" rIns="0" bIns="0" rtlCol="0">
              <a:spAutoFit/>
            </a:bodyPr>
            <a:lstStyle/>
            <a:p>
              <a:pPr marL="92075">
                <a:lnSpc>
                  <a:spcPct val="100000"/>
                </a:lnSpc>
                <a:spcBef>
                  <a:spcPts val="235"/>
                </a:spcBef>
              </a:pPr>
              <a:r>
                <a:rPr sz="1800" spc="-5" dirty="0">
                  <a:latin typeface="Calibri"/>
                  <a:cs typeface="Calibri"/>
                </a:rPr>
                <a:t>Risanamento</a:t>
              </a:r>
              <a:endParaRPr sz="1800">
                <a:latin typeface="Calibri"/>
                <a:cs typeface="Calibri"/>
              </a:endParaRPr>
            </a:p>
          </p:txBody>
        </p:sp>
        <p:sp>
          <p:nvSpPr>
            <p:cNvPr id="19" name="object 11">
              <a:extLst>
                <a:ext uri="{FF2B5EF4-FFF2-40B4-BE49-F238E27FC236}">
                  <a16:creationId xmlns:a16="http://schemas.microsoft.com/office/drawing/2014/main" id="{700A67CB-3EEB-5EE8-A86F-ADC0FE15CE9A}"/>
                </a:ext>
              </a:extLst>
            </p:cNvPr>
            <p:cNvSpPr txBox="1"/>
            <p:nvPr/>
          </p:nvSpPr>
          <p:spPr>
            <a:xfrm>
              <a:off x="6550914" y="3865626"/>
              <a:ext cx="1792605" cy="646430"/>
            </a:xfrm>
            <a:prstGeom prst="rect">
              <a:avLst/>
            </a:prstGeom>
            <a:ln w="28575">
              <a:solidFill>
                <a:srgbClr val="C00000"/>
              </a:solidFill>
            </a:ln>
          </p:spPr>
          <p:txBody>
            <a:bodyPr vert="horz" wrap="square" lIns="0" tIns="29845" rIns="0" bIns="0" rtlCol="0">
              <a:spAutoFit/>
            </a:bodyPr>
            <a:lstStyle/>
            <a:p>
              <a:pPr marL="92075" marR="526415">
                <a:lnSpc>
                  <a:spcPct val="100000"/>
                </a:lnSpc>
                <a:spcBef>
                  <a:spcPts val="235"/>
                </a:spcBef>
              </a:pPr>
              <a:r>
                <a:rPr sz="1800" spc="-5" dirty="0">
                  <a:latin typeface="Calibri"/>
                  <a:cs typeface="Calibri"/>
                </a:rPr>
                <a:t>L</a:t>
              </a:r>
              <a:r>
                <a:rPr sz="1800" spc="-10" dirty="0">
                  <a:latin typeface="Calibri"/>
                  <a:cs typeface="Calibri"/>
                </a:rPr>
                <a:t>i</a:t>
              </a:r>
              <a:r>
                <a:rPr sz="1800" spc="-5" dirty="0">
                  <a:latin typeface="Calibri"/>
                  <a:cs typeface="Calibri"/>
                </a:rPr>
                <a:t>q</a:t>
              </a:r>
              <a:r>
                <a:rPr sz="1800" dirty="0">
                  <a:latin typeface="Calibri"/>
                  <a:cs typeface="Calibri"/>
                </a:rPr>
                <a:t>u</a:t>
              </a:r>
              <a:r>
                <a:rPr sz="1800" spc="-5" dirty="0">
                  <a:latin typeface="Calibri"/>
                  <a:cs typeface="Calibri"/>
                </a:rPr>
                <a:t>idazione  giudiziale</a:t>
              </a:r>
              <a:endParaRPr sz="1800" dirty="0">
                <a:latin typeface="Calibri"/>
                <a:cs typeface="Calibri"/>
              </a:endParaRPr>
            </a:p>
          </p:txBody>
        </p:sp>
        <p:grpSp>
          <p:nvGrpSpPr>
            <p:cNvPr id="20" name="object 12">
              <a:extLst>
                <a:ext uri="{FF2B5EF4-FFF2-40B4-BE49-F238E27FC236}">
                  <a16:creationId xmlns:a16="http://schemas.microsoft.com/office/drawing/2014/main" id="{AE03A218-39E1-9657-E813-83424952410A}"/>
                </a:ext>
              </a:extLst>
            </p:cNvPr>
            <p:cNvGrpSpPr/>
            <p:nvPr/>
          </p:nvGrpSpPr>
          <p:grpSpPr>
            <a:xfrm>
              <a:off x="315213" y="1581150"/>
              <a:ext cx="8514080" cy="3568700"/>
              <a:chOff x="315213" y="1581150"/>
              <a:chExt cx="8514080" cy="3568700"/>
            </a:xfrm>
          </p:grpSpPr>
          <p:sp>
            <p:nvSpPr>
              <p:cNvPr id="21" name="object 13">
                <a:extLst>
                  <a:ext uri="{FF2B5EF4-FFF2-40B4-BE49-F238E27FC236}">
                    <a16:creationId xmlns:a16="http://schemas.microsoft.com/office/drawing/2014/main" id="{AE6E7F52-DF28-1D14-A946-A9849AFEC9EC}"/>
                  </a:ext>
                </a:extLst>
              </p:cNvPr>
              <p:cNvSpPr/>
              <p:nvPr/>
            </p:nvSpPr>
            <p:spPr>
              <a:xfrm>
                <a:off x="2952749" y="1581150"/>
                <a:ext cx="3035935" cy="3442970"/>
              </a:xfrm>
              <a:custGeom>
                <a:avLst/>
                <a:gdLst/>
                <a:ahLst/>
                <a:cxnLst/>
                <a:rect l="l" t="t" r="r" b="b"/>
                <a:pathLst>
                  <a:path w="3035935" h="3442970">
                    <a:moveTo>
                      <a:pt x="0" y="0"/>
                    </a:moveTo>
                    <a:lnTo>
                      <a:pt x="0" y="3442970"/>
                    </a:lnTo>
                  </a:path>
                  <a:path w="3035935" h="3442970">
                    <a:moveTo>
                      <a:pt x="3035808" y="0"/>
                    </a:moveTo>
                    <a:lnTo>
                      <a:pt x="3035808" y="3442970"/>
                    </a:lnTo>
                  </a:path>
                </a:pathLst>
              </a:custGeom>
              <a:ln w="28575">
                <a:solidFill>
                  <a:srgbClr val="C00000"/>
                </a:solidFill>
                <a:prstDash val="lgDash"/>
              </a:ln>
            </p:spPr>
            <p:txBody>
              <a:bodyPr wrap="square" lIns="0" tIns="0" rIns="0" bIns="0" rtlCol="0"/>
              <a:lstStyle/>
              <a:p>
                <a:endParaRPr/>
              </a:p>
            </p:txBody>
          </p:sp>
          <p:sp>
            <p:nvSpPr>
              <p:cNvPr id="22" name="object 14">
                <a:extLst>
                  <a:ext uri="{FF2B5EF4-FFF2-40B4-BE49-F238E27FC236}">
                    <a16:creationId xmlns:a16="http://schemas.microsoft.com/office/drawing/2014/main" id="{7F839D51-27FF-76DC-29C6-9E3A5C72D576}"/>
                  </a:ext>
                </a:extLst>
              </p:cNvPr>
              <p:cNvSpPr/>
              <p:nvPr/>
            </p:nvSpPr>
            <p:spPr>
              <a:xfrm>
                <a:off x="321564" y="2999866"/>
                <a:ext cx="8501380" cy="2143760"/>
              </a:xfrm>
              <a:custGeom>
                <a:avLst/>
                <a:gdLst/>
                <a:ahLst/>
                <a:cxnLst/>
                <a:rect l="l" t="t" r="r" b="b"/>
                <a:pathLst>
                  <a:path w="8501380" h="2143760">
                    <a:moveTo>
                      <a:pt x="3268726" y="1188847"/>
                    </a:moveTo>
                    <a:lnTo>
                      <a:pt x="3240227" y="1174623"/>
                    </a:lnTo>
                    <a:lnTo>
                      <a:pt x="3183001" y="1146048"/>
                    </a:lnTo>
                    <a:lnTo>
                      <a:pt x="3183001" y="1174623"/>
                    </a:lnTo>
                    <a:lnTo>
                      <a:pt x="2099310" y="1174623"/>
                    </a:lnTo>
                    <a:lnTo>
                      <a:pt x="2099310" y="1203198"/>
                    </a:lnTo>
                    <a:lnTo>
                      <a:pt x="3183001" y="1203198"/>
                    </a:lnTo>
                    <a:lnTo>
                      <a:pt x="3183001" y="1231773"/>
                    </a:lnTo>
                    <a:lnTo>
                      <a:pt x="3240062" y="1203198"/>
                    </a:lnTo>
                    <a:lnTo>
                      <a:pt x="3268726" y="1188847"/>
                    </a:lnTo>
                    <a:close/>
                  </a:path>
                  <a:path w="8501380" h="2143760">
                    <a:moveTo>
                      <a:pt x="3268726" y="42799"/>
                    </a:moveTo>
                    <a:lnTo>
                      <a:pt x="3183001" y="0"/>
                    </a:lnTo>
                    <a:lnTo>
                      <a:pt x="3183001" y="28575"/>
                    </a:lnTo>
                    <a:lnTo>
                      <a:pt x="2099310" y="28448"/>
                    </a:lnTo>
                    <a:lnTo>
                      <a:pt x="2099310" y="57023"/>
                    </a:lnTo>
                    <a:lnTo>
                      <a:pt x="3183001" y="57150"/>
                    </a:lnTo>
                    <a:lnTo>
                      <a:pt x="3183001" y="85725"/>
                    </a:lnTo>
                    <a:lnTo>
                      <a:pt x="3240062" y="57150"/>
                    </a:lnTo>
                    <a:lnTo>
                      <a:pt x="3268726" y="42799"/>
                    </a:lnTo>
                    <a:close/>
                  </a:path>
                  <a:path w="8501380" h="2143760">
                    <a:moveTo>
                      <a:pt x="6229858" y="48133"/>
                    </a:moveTo>
                    <a:lnTo>
                      <a:pt x="6144387" y="4826"/>
                    </a:lnTo>
                    <a:lnTo>
                      <a:pt x="6144247" y="33464"/>
                    </a:lnTo>
                    <a:lnTo>
                      <a:pt x="5060569" y="28448"/>
                    </a:lnTo>
                    <a:lnTo>
                      <a:pt x="5060429" y="42811"/>
                    </a:lnTo>
                    <a:lnTo>
                      <a:pt x="5050409" y="52959"/>
                    </a:lnTo>
                    <a:lnTo>
                      <a:pt x="6158674" y="1139215"/>
                    </a:lnTo>
                    <a:lnTo>
                      <a:pt x="6138672" y="1159637"/>
                    </a:lnTo>
                    <a:lnTo>
                      <a:pt x="6229858" y="1188974"/>
                    </a:lnTo>
                    <a:lnTo>
                      <a:pt x="6216142" y="1149223"/>
                    </a:lnTo>
                    <a:lnTo>
                      <a:pt x="6198616" y="1098423"/>
                    </a:lnTo>
                    <a:lnTo>
                      <a:pt x="6178651" y="1118806"/>
                    </a:lnTo>
                    <a:lnTo>
                      <a:pt x="5095506" y="57188"/>
                    </a:lnTo>
                    <a:lnTo>
                      <a:pt x="6144120" y="62039"/>
                    </a:lnTo>
                    <a:lnTo>
                      <a:pt x="6144006" y="90551"/>
                    </a:lnTo>
                    <a:lnTo>
                      <a:pt x="6201575" y="62103"/>
                    </a:lnTo>
                    <a:lnTo>
                      <a:pt x="6229858" y="48133"/>
                    </a:lnTo>
                    <a:close/>
                  </a:path>
                  <a:path w="8501380" h="2143760">
                    <a:moveTo>
                      <a:pt x="8500872" y="1889887"/>
                    </a:moveTo>
                    <a:lnTo>
                      <a:pt x="8247126" y="1636141"/>
                    </a:lnTo>
                    <a:lnTo>
                      <a:pt x="8247126" y="1763014"/>
                    </a:lnTo>
                    <a:lnTo>
                      <a:pt x="0" y="1763014"/>
                    </a:lnTo>
                    <a:lnTo>
                      <a:pt x="0" y="2016760"/>
                    </a:lnTo>
                    <a:lnTo>
                      <a:pt x="8247126" y="2016760"/>
                    </a:lnTo>
                    <a:lnTo>
                      <a:pt x="8247126" y="2143633"/>
                    </a:lnTo>
                    <a:lnTo>
                      <a:pt x="8500872" y="1889887"/>
                    </a:lnTo>
                    <a:close/>
                  </a:path>
                </a:pathLst>
              </a:custGeom>
              <a:solidFill>
                <a:srgbClr val="C00000"/>
              </a:solidFill>
            </p:spPr>
            <p:txBody>
              <a:bodyPr wrap="square" lIns="0" tIns="0" rIns="0" bIns="0" rtlCol="0"/>
              <a:lstStyle/>
              <a:p>
                <a:endParaRPr/>
              </a:p>
            </p:txBody>
          </p:sp>
          <p:sp>
            <p:nvSpPr>
              <p:cNvPr id="23" name="object 15">
                <a:extLst>
                  <a:ext uri="{FF2B5EF4-FFF2-40B4-BE49-F238E27FC236}">
                    <a16:creationId xmlns:a16="http://schemas.microsoft.com/office/drawing/2014/main" id="{BF384E46-E322-5529-C9BC-BFDB12C36415}"/>
                  </a:ext>
                </a:extLst>
              </p:cNvPr>
              <p:cNvSpPr/>
              <p:nvPr/>
            </p:nvSpPr>
            <p:spPr>
              <a:xfrm>
                <a:off x="321563" y="4636007"/>
                <a:ext cx="8501380" cy="508000"/>
              </a:xfrm>
              <a:custGeom>
                <a:avLst/>
                <a:gdLst/>
                <a:ahLst/>
                <a:cxnLst/>
                <a:rect l="l" t="t" r="r" b="b"/>
                <a:pathLst>
                  <a:path w="8501380" h="508000">
                    <a:moveTo>
                      <a:pt x="0" y="126873"/>
                    </a:moveTo>
                    <a:lnTo>
                      <a:pt x="8247126" y="126873"/>
                    </a:lnTo>
                    <a:lnTo>
                      <a:pt x="8247126" y="0"/>
                    </a:lnTo>
                    <a:lnTo>
                      <a:pt x="8500871" y="253746"/>
                    </a:lnTo>
                    <a:lnTo>
                      <a:pt x="8247126" y="507492"/>
                    </a:lnTo>
                    <a:lnTo>
                      <a:pt x="8247126" y="380619"/>
                    </a:lnTo>
                    <a:lnTo>
                      <a:pt x="0" y="380619"/>
                    </a:lnTo>
                    <a:lnTo>
                      <a:pt x="0" y="126873"/>
                    </a:lnTo>
                    <a:close/>
                  </a:path>
                </a:pathLst>
              </a:custGeom>
              <a:ln w="12700">
                <a:solidFill>
                  <a:srgbClr val="C00000"/>
                </a:solidFill>
              </a:ln>
            </p:spPr>
            <p:txBody>
              <a:bodyPr wrap="square" lIns="0" tIns="0" rIns="0" bIns="0" rtlCol="0"/>
              <a:lstStyle/>
              <a:p>
                <a:endParaRPr/>
              </a:p>
            </p:txBody>
          </p:sp>
        </p:grpSp>
      </p:grpSp>
      <p:sp>
        <p:nvSpPr>
          <p:cNvPr id="24" name="object 16">
            <a:extLst>
              <a:ext uri="{FF2B5EF4-FFF2-40B4-BE49-F238E27FC236}">
                <a16:creationId xmlns:a16="http://schemas.microsoft.com/office/drawing/2014/main" id="{9018BE77-16EA-B97C-B83F-B192EAF289C0}"/>
              </a:ext>
            </a:extLst>
          </p:cNvPr>
          <p:cNvSpPr txBox="1"/>
          <p:nvPr/>
        </p:nvSpPr>
        <p:spPr>
          <a:xfrm>
            <a:off x="1919287" y="4666297"/>
            <a:ext cx="9058275" cy="1183005"/>
          </a:xfrm>
          <a:prstGeom prst="rect">
            <a:avLst/>
          </a:prstGeom>
        </p:spPr>
        <p:txBody>
          <a:bodyPr vert="horz" wrap="square" lIns="0" tIns="103505" rIns="0" bIns="0" rtlCol="0">
            <a:spAutoFit/>
          </a:bodyPr>
          <a:lstStyle/>
          <a:p>
            <a:pPr marL="316230" indent="-304165">
              <a:lnSpc>
                <a:spcPct val="100000"/>
              </a:lnSpc>
              <a:spcBef>
                <a:spcPts val="815"/>
              </a:spcBef>
            </a:pPr>
            <a:r>
              <a:rPr sz="1600" spc="-5" dirty="0">
                <a:solidFill>
                  <a:srgbClr val="FFFFFF"/>
                </a:solidFill>
                <a:latin typeface="Calibri"/>
                <a:cs typeface="Rubik"/>
              </a:rPr>
              <a:t>Il</a:t>
            </a:r>
            <a:r>
              <a:rPr sz="1600" spc="-10" dirty="0">
                <a:solidFill>
                  <a:srgbClr val="FFFFFF"/>
                </a:solidFill>
                <a:latin typeface="Calibri"/>
                <a:cs typeface="Rubik"/>
              </a:rPr>
              <a:t> tempo</a:t>
            </a:r>
            <a:r>
              <a:rPr sz="1600" spc="10" dirty="0">
                <a:solidFill>
                  <a:srgbClr val="FFFFFF"/>
                </a:solidFill>
                <a:latin typeface="Calibri"/>
                <a:cs typeface="Rubik"/>
              </a:rPr>
              <a:t> </a:t>
            </a:r>
            <a:r>
              <a:rPr sz="1600" spc="-5" dirty="0">
                <a:solidFill>
                  <a:srgbClr val="FFFFFF"/>
                </a:solidFill>
                <a:latin typeface="Calibri"/>
                <a:cs typeface="Rubik"/>
              </a:rPr>
              <a:t>ha un</a:t>
            </a:r>
            <a:r>
              <a:rPr sz="1600" dirty="0">
                <a:solidFill>
                  <a:srgbClr val="FFFFFF"/>
                </a:solidFill>
                <a:latin typeface="Calibri"/>
                <a:cs typeface="Rubik"/>
              </a:rPr>
              <a:t> </a:t>
            </a:r>
            <a:r>
              <a:rPr sz="1600" spc="-5" dirty="0">
                <a:solidFill>
                  <a:srgbClr val="FFFFFF"/>
                </a:solidFill>
                <a:latin typeface="Calibri"/>
                <a:cs typeface="Rubik"/>
              </a:rPr>
              <a:t>ruolo</a:t>
            </a:r>
            <a:r>
              <a:rPr sz="1600" spc="30" dirty="0">
                <a:solidFill>
                  <a:srgbClr val="FFFFFF"/>
                </a:solidFill>
                <a:latin typeface="Calibri"/>
                <a:cs typeface="Rubik"/>
              </a:rPr>
              <a:t> </a:t>
            </a:r>
            <a:r>
              <a:rPr sz="1600" spc="-10" dirty="0">
                <a:solidFill>
                  <a:srgbClr val="FFFFFF"/>
                </a:solidFill>
                <a:latin typeface="Calibri"/>
                <a:cs typeface="Rubik"/>
              </a:rPr>
              <a:t>centrale</a:t>
            </a:r>
            <a:r>
              <a:rPr sz="1600" spc="10" dirty="0">
                <a:solidFill>
                  <a:srgbClr val="FFFFFF"/>
                </a:solidFill>
                <a:latin typeface="Calibri"/>
                <a:cs typeface="Rubik"/>
              </a:rPr>
              <a:t> </a:t>
            </a:r>
            <a:r>
              <a:rPr sz="1600" spc="-5" dirty="0">
                <a:solidFill>
                  <a:srgbClr val="FFFFFF"/>
                </a:solidFill>
                <a:latin typeface="Calibri"/>
                <a:cs typeface="Rubik"/>
              </a:rPr>
              <a:t>nella</a:t>
            </a:r>
            <a:r>
              <a:rPr sz="1600" spc="-10" dirty="0">
                <a:solidFill>
                  <a:srgbClr val="FFFFFF"/>
                </a:solidFill>
                <a:latin typeface="Calibri"/>
                <a:cs typeface="Rubik"/>
              </a:rPr>
              <a:t> formulazione</a:t>
            </a:r>
            <a:r>
              <a:rPr sz="1600" spc="10" dirty="0">
                <a:solidFill>
                  <a:srgbClr val="FFFFFF"/>
                </a:solidFill>
                <a:latin typeface="Calibri"/>
                <a:cs typeface="Rubik"/>
              </a:rPr>
              <a:t> </a:t>
            </a:r>
            <a:r>
              <a:rPr sz="1600" spc="-5" dirty="0">
                <a:solidFill>
                  <a:srgbClr val="FFFFFF"/>
                </a:solidFill>
                <a:latin typeface="Calibri"/>
                <a:cs typeface="Rubik"/>
              </a:rPr>
              <a:t>delle</a:t>
            </a:r>
            <a:r>
              <a:rPr sz="1600" spc="5" dirty="0">
                <a:solidFill>
                  <a:srgbClr val="FFFFFF"/>
                </a:solidFill>
                <a:latin typeface="Calibri"/>
                <a:cs typeface="Rubik"/>
              </a:rPr>
              <a:t> </a:t>
            </a:r>
            <a:r>
              <a:rPr sz="1600" spc="-10" dirty="0">
                <a:solidFill>
                  <a:srgbClr val="FFFFFF"/>
                </a:solidFill>
                <a:latin typeface="Calibri"/>
                <a:cs typeface="Rubik"/>
              </a:rPr>
              <a:t>aspettative</a:t>
            </a:r>
            <a:r>
              <a:rPr sz="1600" spc="-20" dirty="0">
                <a:solidFill>
                  <a:srgbClr val="FFFFFF"/>
                </a:solidFill>
                <a:latin typeface="Calibri"/>
                <a:cs typeface="Rubik"/>
              </a:rPr>
              <a:t> </a:t>
            </a:r>
            <a:r>
              <a:rPr sz="1600" spc="-5" dirty="0">
                <a:solidFill>
                  <a:srgbClr val="FFFFFF"/>
                </a:solidFill>
                <a:latin typeface="Calibri"/>
                <a:cs typeface="Rubik"/>
              </a:rPr>
              <a:t>sui</a:t>
            </a:r>
            <a:r>
              <a:rPr sz="1600" spc="5" dirty="0">
                <a:solidFill>
                  <a:srgbClr val="FFFFFF"/>
                </a:solidFill>
                <a:latin typeface="Calibri"/>
                <a:cs typeface="Rubik"/>
              </a:rPr>
              <a:t> </a:t>
            </a:r>
            <a:r>
              <a:rPr sz="1600" spc="-10" dirty="0">
                <a:solidFill>
                  <a:srgbClr val="FFFFFF"/>
                </a:solidFill>
                <a:latin typeface="Calibri"/>
                <a:cs typeface="Rubik"/>
              </a:rPr>
              <a:t>valori</a:t>
            </a:r>
            <a:r>
              <a:rPr sz="1600" spc="5" dirty="0">
                <a:solidFill>
                  <a:srgbClr val="FFFFFF"/>
                </a:solidFill>
                <a:latin typeface="Calibri"/>
                <a:cs typeface="Rubik"/>
              </a:rPr>
              <a:t> </a:t>
            </a:r>
            <a:r>
              <a:rPr sz="1600" spc="-10" dirty="0">
                <a:solidFill>
                  <a:srgbClr val="FFFFFF"/>
                </a:solidFill>
                <a:latin typeface="Calibri"/>
                <a:cs typeface="Rubik"/>
              </a:rPr>
              <a:t>attesi </a:t>
            </a:r>
            <a:r>
              <a:rPr sz="1600" spc="-5" dirty="0">
                <a:solidFill>
                  <a:srgbClr val="FFFFFF"/>
                </a:solidFill>
                <a:latin typeface="Calibri"/>
                <a:cs typeface="Rubik"/>
              </a:rPr>
              <a:t>nei</a:t>
            </a:r>
            <a:r>
              <a:rPr sz="1600" dirty="0">
                <a:solidFill>
                  <a:srgbClr val="FFFFFF"/>
                </a:solidFill>
                <a:latin typeface="Calibri"/>
                <a:cs typeface="Rubik"/>
              </a:rPr>
              <a:t> </a:t>
            </a:r>
            <a:r>
              <a:rPr sz="1600" spc="-10" dirty="0" err="1">
                <a:solidFill>
                  <a:srgbClr val="FFFFFF"/>
                </a:solidFill>
                <a:latin typeface="Calibri"/>
                <a:cs typeface="Rubik"/>
              </a:rPr>
              <a:t>diversi</a:t>
            </a:r>
            <a:r>
              <a:rPr sz="1600" spc="-10" dirty="0">
                <a:solidFill>
                  <a:srgbClr val="FFFFFF"/>
                </a:solidFill>
                <a:latin typeface="Calibri"/>
                <a:cs typeface="Rubik"/>
              </a:rPr>
              <a:t> </a:t>
            </a:r>
            <a:r>
              <a:rPr sz="1600" spc="-10" dirty="0" err="1">
                <a:solidFill>
                  <a:srgbClr val="FFFFFF"/>
                </a:solidFill>
                <a:latin typeface="Calibri"/>
                <a:cs typeface="Rubik"/>
              </a:rPr>
              <a:t>scenari</a:t>
            </a:r>
            <a:endParaRPr lang="it-IT" sz="1600" dirty="0">
              <a:latin typeface="Calibri"/>
              <a:cs typeface="Rubik"/>
            </a:endParaRPr>
          </a:p>
          <a:p>
            <a:pPr marL="316230" marR="5080" algn="just">
              <a:lnSpc>
                <a:spcPct val="100000"/>
              </a:lnSpc>
              <a:spcBef>
                <a:spcPts val="715"/>
              </a:spcBef>
            </a:pPr>
            <a:r>
              <a:rPr lang="it-IT" sz="1600" spc="-40" dirty="0">
                <a:latin typeface="Calibri"/>
                <a:cs typeface="Rubik"/>
              </a:rPr>
              <a:t>L’esito</a:t>
            </a:r>
            <a:r>
              <a:rPr lang="it-IT" sz="1600" spc="275" dirty="0">
                <a:latin typeface="Calibri"/>
                <a:cs typeface="Rubik"/>
              </a:rPr>
              <a:t> </a:t>
            </a:r>
            <a:r>
              <a:rPr lang="it-IT" sz="1600" spc="-10" dirty="0">
                <a:latin typeface="Calibri"/>
                <a:cs typeface="Rubik"/>
              </a:rPr>
              <a:t>positivo</a:t>
            </a:r>
            <a:r>
              <a:rPr lang="it-IT" sz="1600" spc="290" dirty="0">
                <a:latin typeface="Calibri"/>
                <a:cs typeface="Rubik"/>
              </a:rPr>
              <a:t> </a:t>
            </a:r>
            <a:r>
              <a:rPr lang="it-IT" sz="1600" spc="-5" dirty="0">
                <a:latin typeface="Calibri"/>
                <a:cs typeface="Rubik"/>
              </a:rPr>
              <a:t>della</a:t>
            </a:r>
            <a:r>
              <a:rPr lang="it-IT" sz="1600" spc="290" dirty="0">
                <a:latin typeface="Calibri"/>
                <a:cs typeface="Rubik"/>
              </a:rPr>
              <a:t> </a:t>
            </a:r>
            <a:r>
              <a:rPr lang="it-IT" sz="1600" spc="-5" dirty="0">
                <a:latin typeface="Calibri"/>
                <a:cs typeface="Rubik"/>
              </a:rPr>
              <a:t>negoziazione </a:t>
            </a:r>
            <a:r>
              <a:rPr lang="it-IT" sz="1600" spc="-10" dirty="0">
                <a:latin typeface="Calibri"/>
                <a:cs typeface="Rubik"/>
              </a:rPr>
              <a:t>nello</a:t>
            </a:r>
            <a:r>
              <a:rPr lang="it-IT" sz="1600" spc="285" dirty="0">
                <a:latin typeface="Calibri"/>
                <a:cs typeface="Rubik"/>
              </a:rPr>
              <a:t> </a:t>
            </a:r>
            <a:r>
              <a:rPr lang="it-IT" sz="1600" spc="-10" dirty="0">
                <a:latin typeface="Calibri"/>
                <a:cs typeface="Rubik"/>
              </a:rPr>
              <a:t>Step</a:t>
            </a:r>
            <a:r>
              <a:rPr lang="it-IT" sz="1600" spc="275" dirty="0">
                <a:latin typeface="Calibri"/>
                <a:cs typeface="Rubik"/>
              </a:rPr>
              <a:t> </a:t>
            </a:r>
            <a:r>
              <a:rPr lang="it-IT" sz="1600" spc="-5" dirty="0">
                <a:latin typeface="Calibri"/>
                <a:cs typeface="Rubik"/>
              </a:rPr>
              <a:t>1</a:t>
            </a:r>
            <a:r>
              <a:rPr lang="it-IT" sz="1600" spc="275" dirty="0">
                <a:latin typeface="Calibri"/>
                <a:cs typeface="Rubik"/>
              </a:rPr>
              <a:t> </a:t>
            </a:r>
            <a:r>
              <a:rPr lang="it-IT" sz="1600" spc="-5" dirty="0">
                <a:latin typeface="Calibri"/>
                <a:cs typeface="Rubik"/>
              </a:rPr>
              <a:t>avviene</a:t>
            </a:r>
            <a:r>
              <a:rPr lang="it-IT" sz="1600" spc="280" dirty="0">
                <a:latin typeface="Calibri"/>
                <a:cs typeface="Rubik"/>
              </a:rPr>
              <a:t> </a:t>
            </a:r>
            <a:r>
              <a:rPr lang="it-IT" sz="1600" spc="-5" dirty="0">
                <a:latin typeface="Calibri"/>
                <a:cs typeface="Rubik"/>
              </a:rPr>
              <a:t>quando</a:t>
            </a:r>
            <a:r>
              <a:rPr lang="it-IT" sz="1600" spc="285" dirty="0">
                <a:latin typeface="Calibri"/>
                <a:cs typeface="Rubik"/>
              </a:rPr>
              <a:t> </a:t>
            </a:r>
            <a:r>
              <a:rPr lang="it-IT" sz="1600" spc="-5" dirty="0">
                <a:latin typeface="Calibri"/>
                <a:cs typeface="Rubik"/>
              </a:rPr>
              <a:t>i</a:t>
            </a:r>
            <a:r>
              <a:rPr lang="it-IT" sz="1600" spc="285" dirty="0">
                <a:latin typeface="Calibri"/>
                <a:cs typeface="Rubik"/>
              </a:rPr>
              <a:t> </a:t>
            </a:r>
            <a:r>
              <a:rPr lang="it-IT" sz="1600" spc="-10" dirty="0">
                <a:latin typeface="Calibri"/>
                <a:cs typeface="Rubik"/>
              </a:rPr>
              <a:t>creditori</a:t>
            </a:r>
            <a:r>
              <a:rPr lang="it-IT" sz="1600" spc="280" dirty="0">
                <a:latin typeface="Calibri"/>
                <a:cs typeface="Rubik"/>
              </a:rPr>
              <a:t> </a:t>
            </a:r>
            <a:r>
              <a:rPr lang="it-IT" sz="1600" spc="-5" dirty="0">
                <a:latin typeface="Calibri"/>
                <a:cs typeface="Rubik"/>
              </a:rPr>
              <a:t>sono</a:t>
            </a:r>
            <a:r>
              <a:rPr lang="it-IT" sz="1600" spc="290" dirty="0">
                <a:latin typeface="Calibri"/>
                <a:cs typeface="Rubik"/>
              </a:rPr>
              <a:t> </a:t>
            </a:r>
            <a:r>
              <a:rPr lang="it-IT" sz="1600" spc="-10" dirty="0">
                <a:latin typeface="Calibri"/>
                <a:cs typeface="Rubik"/>
              </a:rPr>
              <a:t>persuasi</a:t>
            </a:r>
            <a:r>
              <a:rPr lang="it-IT" sz="1600" spc="280" dirty="0">
                <a:latin typeface="Calibri"/>
                <a:cs typeface="Rubik"/>
              </a:rPr>
              <a:t> </a:t>
            </a:r>
            <a:r>
              <a:rPr lang="it-IT" sz="1600" spc="-5" dirty="0">
                <a:latin typeface="Calibri"/>
                <a:cs typeface="Rubik"/>
              </a:rPr>
              <a:t>che</a:t>
            </a:r>
            <a:r>
              <a:rPr lang="it-IT" sz="1600" spc="275" dirty="0">
                <a:latin typeface="Calibri"/>
                <a:cs typeface="Rubik"/>
              </a:rPr>
              <a:t> </a:t>
            </a:r>
            <a:r>
              <a:rPr lang="it-IT" sz="1600" dirty="0">
                <a:latin typeface="Calibri"/>
                <a:cs typeface="Rubik"/>
              </a:rPr>
              <a:t>il</a:t>
            </a:r>
            <a:r>
              <a:rPr lang="it-IT" sz="1600" spc="275" dirty="0">
                <a:latin typeface="Calibri"/>
                <a:cs typeface="Rubik"/>
              </a:rPr>
              <a:t> </a:t>
            </a:r>
            <a:r>
              <a:rPr lang="it-IT" sz="1600" spc="-10" dirty="0">
                <a:latin typeface="Calibri"/>
                <a:cs typeface="Rubik"/>
              </a:rPr>
              <a:t>valore </a:t>
            </a:r>
            <a:r>
              <a:rPr lang="it-IT" sz="1600" spc="-350" dirty="0">
                <a:latin typeface="Calibri"/>
                <a:cs typeface="Rubik"/>
              </a:rPr>
              <a:t> </a:t>
            </a:r>
            <a:r>
              <a:rPr lang="it-IT" sz="1600" spc="-10" dirty="0">
                <a:latin typeface="Calibri"/>
                <a:cs typeface="Rubik"/>
              </a:rPr>
              <a:t>atteso </a:t>
            </a:r>
            <a:r>
              <a:rPr lang="it-IT" sz="1600" spc="-5" dirty="0">
                <a:latin typeface="Calibri"/>
                <a:cs typeface="Rubik"/>
              </a:rPr>
              <a:t>del</a:t>
            </a:r>
            <a:r>
              <a:rPr lang="it-IT" sz="1600" dirty="0">
                <a:latin typeface="Calibri"/>
                <a:cs typeface="Rubik"/>
              </a:rPr>
              <a:t> </a:t>
            </a:r>
            <a:r>
              <a:rPr lang="it-IT" sz="1600" spc="-15" dirty="0">
                <a:latin typeface="Calibri"/>
                <a:cs typeface="Rubik"/>
              </a:rPr>
              <a:t>loro</a:t>
            </a:r>
            <a:r>
              <a:rPr lang="it-IT" sz="1600" spc="20" dirty="0">
                <a:latin typeface="Calibri"/>
                <a:cs typeface="Rubik"/>
              </a:rPr>
              <a:t> </a:t>
            </a:r>
            <a:r>
              <a:rPr lang="it-IT" sz="1600" spc="-10" dirty="0">
                <a:latin typeface="Calibri"/>
                <a:cs typeface="Rubik"/>
              </a:rPr>
              <a:t>credito</a:t>
            </a:r>
            <a:r>
              <a:rPr lang="it-IT" sz="1600" spc="20" dirty="0">
                <a:latin typeface="Calibri"/>
                <a:cs typeface="Rubik"/>
              </a:rPr>
              <a:t> </a:t>
            </a:r>
            <a:r>
              <a:rPr lang="it-IT" sz="1600" spc="-10" dirty="0">
                <a:latin typeface="Calibri"/>
                <a:cs typeface="Rubik"/>
              </a:rPr>
              <a:t>EV(Risanamento)</a:t>
            </a:r>
            <a:r>
              <a:rPr lang="it-IT" sz="1600" spc="30" dirty="0">
                <a:latin typeface="Calibri"/>
                <a:cs typeface="Rubik"/>
              </a:rPr>
              <a:t> </a:t>
            </a:r>
            <a:r>
              <a:rPr lang="it-IT" sz="1600" spc="-5" dirty="0">
                <a:latin typeface="Calibri"/>
                <a:cs typeface="Rubik"/>
              </a:rPr>
              <a:t>&gt;</a:t>
            </a:r>
            <a:r>
              <a:rPr lang="it-IT" sz="1600" spc="5" dirty="0">
                <a:latin typeface="Calibri"/>
                <a:cs typeface="Rubik"/>
              </a:rPr>
              <a:t> </a:t>
            </a:r>
            <a:r>
              <a:rPr lang="it-IT" sz="1600" spc="-5" dirty="0">
                <a:latin typeface="Calibri"/>
                <a:cs typeface="Rubik"/>
              </a:rPr>
              <a:t>EV(Liquidazione</a:t>
            </a:r>
            <a:r>
              <a:rPr lang="it-IT" sz="1600" spc="15" dirty="0">
                <a:latin typeface="Calibri"/>
                <a:cs typeface="Rubik"/>
              </a:rPr>
              <a:t> </a:t>
            </a:r>
            <a:r>
              <a:rPr lang="it-IT" sz="1600" spc="-5" dirty="0">
                <a:latin typeface="Calibri"/>
                <a:cs typeface="Rubik"/>
              </a:rPr>
              <a:t>giudiziale</a:t>
            </a:r>
            <a:r>
              <a:rPr lang="it-IT" sz="1600" spc="-25" dirty="0">
                <a:latin typeface="Calibri"/>
                <a:cs typeface="Rubik"/>
              </a:rPr>
              <a:t> </a:t>
            </a:r>
            <a:r>
              <a:rPr lang="it-IT" sz="1600" spc="-10" dirty="0">
                <a:latin typeface="Calibri"/>
                <a:cs typeface="Rubik"/>
              </a:rPr>
              <a:t>Step</a:t>
            </a:r>
            <a:r>
              <a:rPr lang="it-IT" sz="1600" spc="-5" dirty="0">
                <a:latin typeface="Calibri"/>
                <a:cs typeface="Rubik"/>
              </a:rPr>
              <a:t> 2).</a:t>
            </a:r>
            <a:endParaRPr lang="it-IT" sz="1600" dirty="0">
              <a:latin typeface="Calibri"/>
              <a:cs typeface="Rubik"/>
            </a:endParaRPr>
          </a:p>
          <a:p>
            <a:pPr marL="316230" algn="just">
              <a:lnSpc>
                <a:spcPct val="100000"/>
              </a:lnSpc>
            </a:pPr>
            <a:r>
              <a:rPr sz="1600" spc="-5" dirty="0" err="1">
                <a:latin typeface="Calibri"/>
                <a:cs typeface="Rubik"/>
              </a:rPr>
              <a:t>Assumiamo</a:t>
            </a:r>
            <a:r>
              <a:rPr sz="1600" spc="-5" dirty="0">
                <a:latin typeface="Calibri"/>
                <a:cs typeface="Rubik"/>
              </a:rPr>
              <a:t> </a:t>
            </a:r>
            <a:r>
              <a:rPr sz="1600" spc="-15" dirty="0">
                <a:latin typeface="Calibri"/>
                <a:cs typeface="Rubik"/>
              </a:rPr>
              <a:t>sempre</a:t>
            </a:r>
            <a:r>
              <a:rPr sz="1600" spc="40" dirty="0">
                <a:latin typeface="Calibri"/>
                <a:cs typeface="Rubik"/>
              </a:rPr>
              <a:t> </a:t>
            </a:r>
            <a:r>
              <a:rPr sz="1600" spc="-5" dirty="0">
                <a:latin typeface="Calibri"/>
                <a:cs typeface="Rubik"/>
              </a:rPr>
              <a:t>che</a:t>
            </a:r>
            <a:r>
              <a:rPr sz="1600" spc="10" dirty="0">
                <a:latin typeface="Calibri"/>
                <a:cs typeface="Rubik"/>
              </a:rPr>
              <a:t> </a:t>
            </a:r>
            <a:r>
              <a:rPr sz="1600" spc="-5" dirty="0">
                <a:latin typeface="Calibri"/>
                <a:cs typeface="Rubik"/>
              </a:rPr>
              <a:t>EV(Liquidazione</a:t>
            </a:r>
            <a:r>
              <a:rPr sz="1600" spc="20" dirty="0">
                <a:latin typeface="Calibri"/>
                <a:cs typeface="Rubik"/>
              </a:rPr>
              <a:t> </a:t>
            </a:r>
            <a:r>
              <a:rPr sz="1600" spc="-5" dirty="0">
                <a:latin typeface="Calibri"/>
                <a:cs typeface="Rubik"/>
              </a:rPr>
              <a:t>giudiziale</a:t>
            </a:r>
            <a:r>
              <a:rPr sz="1600" spc="-20" dirty="0">
                <a:latin typeface="Calibri"/>
                <a:cs typeface="Rubik"/>
              </a:rPr>
              <a:t> </a:t>
            </a:r>
            <a:r>
              <a:rPr sz="1600" spc="-10" dirty="0">
                <a:latin typeface="Calibri"/>
                <a:cs typeface="Rubik"/>
              </a:rPr>
              <a:t>Step</a:t>
            </a:r>
            <a:r>
              <a:rPr sz="1600" spc="15" dirty="0">
                <a:latin typeface="Calibri"/>
                <a:cs typeface="Rubik"/>
              </a:rPr>
              <a:t> </a:t>
            </a:r>
            <a:r>
              <a:rPr lang="it-IT" sz="1600" spc="-5" dirty="0">
                <a:latin typeface="Calibri"/>
                <a:cs typeface="Rubik"/>
              </a:rPr>
              <a:t>2</a:t>
            </a:r>
            <a:r>
              <a:rPr sz="1600" spc="-5" dirty="0">
                <a:latin typeface="Calibri"/>
                <a:cs typeface="Rubik"/>
              </a:rPr>
              <a:t>)</a:t>
            </a:r>
            <a:r>
              <a:rPr sz="1600" spc="5" dirty="0">
                <a:latin typeface="Calibri"/>
                <a:cs typeface="Rubik"/>
              </a:rPr>
              <a:t> </a:t>
            </a:r>
            <a:r>
              <a:rPr sz="1600" spc="-5" dirty="0">
                <a:latin typeface="Calibri"/>
                <a:cs typeface="Rubik"/>
              </a:rPr>
              <a:t>&gt;</a:t>
            </a:r>
            <a:r>
              <a:rPr sz="1600" spc="10" dirty="0">
                <a:latin typeface="Calibri"/>
                <a:cs typeface="Rubik"/>
              </a:rPr>
              <a:t> </a:t>
            </a:r>
            <a:r>
              <a:rPr sz="1600" spc="-5" dirty="0">
                <a:latin typeface="Calibri"/>
                <a:cs typeface="Rubik"/>
              </a:rPr>
              <a:t>EV(Liquidazione</a:t>
            </a:r>
            <a:r>
              <a:rPr sz="1600" spc="25" dirty="0">
                <a:latin typeface="Calibri"/>
                <a:cs typeface="Rubik"/>
              </a:rPr>
              <a:t> </a:t>
            </a:r>
            <a:r>
              <a:rPr sz="1600" spc="-5" dirty="0">
                <a:latin typeface="Calibri"/>
                <a:cs typeface="Rubik"/>
              </a:rPr>
              <a:t>giudiziale</a:t>
            </a:r>
            <a:r>
              <a:rPr sz="1600" spc="-25" dirty="0">
                <a:latin typeface="Calibri"/>
                <a:cs typeface="Rubik"/>
              </a:rPr>
              <a:t> </a:t>
            </a:r>
            <a:r>
              <a:rPr sz="1600" spc="-10" dirty="0">
                <a:latin typeface="Calibri"/>
                <a:cs typeface="Rubik"/>
              </a:rPr>
              <a:t>Step</a:t>
            </a:r>
            <a:r>
              <a:rPr sz="1600" spc="15" dirty="0">
                <a:latin typeface="Calibri"/>
                <a:cs typeface="Rubik"/>
              </a:rPr>
              <a:t> </a:t>
            </a:r>
            <a:r>
              <a:rPr lang="it-IT" sz="1600" spc="-5" dirty="0">
                <a:latin typeface="Calibri"/>
                <a:cs typeface="Rubik"/>
              </a:rPr>
              <a:t>3</a:t>
            </a:r>
            <a:r>
              <a:rPr sz="1600" spc="-5" dirty="0">
                <a:latin typeface="Calibri"/>
                <a:cs typeface="Calibri"/>
              </a:rPr>
              <a:t>)</a:t>
            </a:r>
            <a:endParaRPr sz="1600" dirty="0">
              <a:latin typeface="Calibri"/>
              <a:cs typeface="Calibri"/>
            </a:endParaRPr>
          </a:p>
        </p:txBody>
      </p:sp>
      <p:pic>
        <p:nvPicPr>
          <p:cNvPr id="3" name="Graphic 4">
            <a:extLst>
              <a:ext uri="{FF2B5EF4-FFF2-40B4-BE49-F238E27FC236}">
                <a16:creationId xmlns:a16="http://schemas.microsoft.com/office/drawing/2014/main" id="{C689493B-5AFA-53C7-6E8A-94CD3B118D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5" name="Picture 4" descr="Legacoop Nazionale">
            <a:extLst>
              <a:ext uri="{FF2B5EF4-FFF2-40B4-BE49-F238E27FC236}">
                <a16:creationId xmlns:a16="http://schemas.microsoft.com/office/drawing/2014/main" id="{B81CADB5-7BB0-1808-18E2-261FDE45A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19762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7A36-09D9-F13E-DF2E-5852AA420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A1E80-F159-3559-9EC0-C5D727C0A71A}"/>
              </a:ext>
            </a:extLst>
          </p:cNvPr>
          <p:cNvSpPr>
            <a:spLocks noGrp="1"/>
          </p:cNvSpPr>
          <p:nvPr>
            <p:ph type="title"/>
          </p:nvPr>
        </p:nvSpPr>
        <p:spPr>
          <a:xfrm>
            <a:off x="771525" y="540000"/>
            <a:ext cx="10515600" cy="374260"/>
          </a:xfrm>
        </p:spPr>
        <p:txBody>
          <a:bodyPr>
            <a:normAutofit fontScale="90000"/>
          </a:bodyPr>
          <a:lstStyle/>
          <a:p>
            <a:r>
              <a:rPr lang="it-IT" dirty="0"/>
              <a:t>6. Il programma del corso</a:t>
            </a:r>
          </a:p>
        </p:txBody>
      </p:sp>
      <p:sp>
        <p:nvSpPr>
          <p:cNvPr id="4" name="Title 1">
            <a:extLst>
              <a:ext uri="{FF2B5EF4-FFF2-40B4-BE49-F238E27FC236}">
                <a16:creationId xmlns:a16="http://schemas.microsoft.com/office/drawing/2014/main" id="{DD435EFD-DA63-6199-C725-67EE6264CE4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pic>
        <p:nvPicPr>
          <p:cNvPr id="7" name="Picture 6">
            <a:extLst>
              <a:ext uri="{FF2B5EF4-FFF2-40B4-BE49-F238E27FC236}">
                <a16:creationId xmlns:a16="http://schemas.microsoft.com/office/drawing/2014/main" id="{C4676A99-0052-9305-AFAE-A735ABE36EF3}"/>
              </a:ext>
            </a:extLst>
          </p:cNvPr>
          <p:cNvPicPr>
            <a:picLocks noChangeAspect="1"/>
          </p:cNvPicPr>
          <p:nvPr/>
        </p:nvPicPr>
        <p:blipFill>
          <a:blip r:embed="rId2"/>
          <a:stretch>
            <a:fillRect/>
          </a:stretch>
        </p:blipFill>
        <p:spPr>
          <a:xfrm>
            <a:off x="1707515" y="1308740"/>
            <a:ext cx="4671060" cy="2042160"/>
          </a:xfrm>
          <a:prstGeom prst="rect">
            <a:avLst/>
          </a:prstGeom>
        </p:spPr>
      </p:pic>
      <p:pic>
        <p:nvPicPr>
          <p:cNvPr id="9" name="Picture 8">
            <a:extLst>
              <a:ext uri="{FF2B5EF4-FFF2-40B4-BE49-F238E27FC236}">
                <a16:creationId xmlns:a16="http://schemas.microsoft.com/office/drawing/2014/main" id="{5DADC6FE-B7D4-D140-5FB5-68514FC9DB1A}"/>
              </a:ext>
            </a:extLst>
          </p:cNvPr>
          <p:cNvPicPr>
            <a:picLocks noChangeAspect="1"/>
          </p:cNvPicPr>
          <p:nvPr/>
        </p:nvPicPr>
        <p:blipFill>
          <a:blip r:embed="rId3"/>
          <a:stretch>
            <a:fillRect/>
          </a:stretch>
        </p:blipFill>
        <p:spPr>
          <a:xfrm>
            <a:off x="6378575" y="2599060"/>
            <a:ext cx="4671060" cy="1851660"/>
          </a:xfrm>
          <a:prstGeom prst="rect">
            <a:avLst/>
          </a:prstGeom>
        </p:spPr>
      </p:pic>
      <p:pic>
        <p:nvPicPr>
          <p:cNvPr id="26" name="Picture 25">
            <a:extLst>
              <a:ext uri="{FF2B5EF4-FFF2-40B4-BE49-F238E27FC236}">
                <a16:creationId xmlns:a16="http://schemas.microsoft.com/office/drawing/2014/main" id="{BAB96D40-E4DC-CDB5-67F4-4ABB15209FA6}"/>
              </a:ext>
            </a:extLst>
          </p:cNvPr>
          <p:cNvPicPr>
            <a:picLocks noChangeAspect="1"/>
          </p:cNvPicPr>
          <p:nvPr/>
        </p:nvPicPr>
        <p:blipFill>
          <a:blip r:embed="rId4"/>
          <a:stretch>
            <a:fillRect/>
          </a:stretch>
        </p:blipFill>
        <p:spPr>
          <a:xfrm>
            <a:off x="1707515" y="3697600"/>
            <a:ext cx="4671060" cy="1851660"/>
          </a:xfrm>
          <a:prstGeom prst="rect">
            <a:avLst/>
          </a:prstGeom>
        </p:spPr>
      </p:pic>
      <p:sp>
        <p:nvSpPr>
          <p:cNvPr id="30" name="TextBox 29">
            <a:extLst>
              <a:ext uri="{FF2B5EF4-FFF2-40B4-BE49-F238E27FC236}">
                <a16:creationId xmlns:a16="http://schemas.microsoft.com/office/drawing/2014/main" id="{0FADD433-4606-2BCC-9DC8-059D3C896F7E}"/>
              </a:ext>
            </a:extLst>
          </p:cNvPr>
          <p:cNvSpPr txBox="1"/>
          <p:nvPr/>
        </p:nvSpPr>
        <p:spPr>
          <a:xfrm>
            <a:off x="7813040" y="5179928"/>
            <a:ext cx="2296160" cy="369332"/>
          </a:xfrm>
          <a:prstGeom prst="rect">
            <a:avLst/>
          </a:prstGeom>
          <a:noFill/>
          <a:ln w="28575">
            <a:solidFill>
              <a:srgbClr val="C00000"/>
            </a:solidFill>
          </a:ln>
        </p:spPr>
        <p:txBody>
          <a:bodyPr wrap="square" rtlCol="0">
            <a:spAutoFit/>
          </a:bodyPr>
          <a:lstStyle/>
          <a:p>
            <a:pPr algn="ctr"/>
            <a:r>
              <a:rPr lang="it-IT" b="1" dirty="0">
                <a:solidFill>
                  <a:srgbClr val="C00000"/>
                </a:solidFill>
              </a:rPr>
              <a:t>TOTALE: 24 ORE</a:t>
            </a:r>
          </a:p>
        </p:txBody>
      </p:sp>
      <p:pic>
        <p:nvPicPr>
          <p:cNvPr id="3" name="Graphic 4">
            <a:extLst>
              <a:ext uri="{FF2B5EF4-FFF2-40B4-BE49-F238E27FC236}">
                <a16:creationId xmlns:a16="http://schemas.microsoft.com/office/drawing/2014/main" id="{EA404153-1DEC-2CE2-A2B6-7BD7BBD820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50" y="6230533"/>
            <a:ext cx="2232696" cy="500054"/>
          </a:xfrm>
          <a:prstGeom prst="rect">
            <a:avLst/>
          </a:prstGeom>
        </p:spPr>
      </p:pic>
      <p:pic>
        <p:nvPicPr>
          <p:cNvPr id="5" name="Picture 4" descr="Legacoop Nazionale">
            <a:extLst>
              <a:ext uri="{FF2B5EF4-FFF2-40B4-BE49-F238E27FC236}">
                <a16:creationId xmlns:a16="http://schemas.microsoft.com/office/drawing/2014/main" id="{A0709FD3-E41E-7C41-45D9-32D4231B0DF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241790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F762-47FC-28B9-4BAB-0560FD966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6189C-E7BD-60CB-1C87-F99F9CC0DF71}"/>
              </a:ext>
            </a:extLst>
          </p:cNvPr>
          <p:cNvSpPr>
            <a:spLocks noGrp="1"/>
          </p:cNvSpPr>
          <p:nvPr>
            <p:ph type="title"/>
          </p:nvPr>
        </p:nvSpPr>
        <p:spPr>
          <a:xfrm>
            <a:off x="771525" y="540000"/>
            <a:ext cx="10515600" cy="374260"/>
          </a:xfrm>
        </p:spPr>
        <p:txBody>
          <a:bodyPr>
            <a:normAutofit fontScale="90000"/>
          </a:bodyPr>
          <a:lstStyle/>
          <a:p>
            <a:r>
              <a:rPr lang="it-IT" dirty="0"/>
              <a:t>1. La crisi d’impresa in Italia attraverso gli anni</a:t>
            </a:r>
          </a:p>
        </p:txBody>
      </p:sp>
      <p:sp>
        <p:nvSpPr>
          <p:cNvPr id="3" name="Content Placeholder 2">
            <a:extLst>
              <a:ext uri="{FF2B5EF4-FFF2-40B4-BE49-F238E27FC236}">
                <a16:creationId xmlns:a16="http://schemas.microsoft.com/office/drawing/2014/main" id="{E62174A0-6323-2144-8FAB-FADF6A19818C}"/>
              </a:ext>
            </a:extLst>
          </p:cNvPr>
          <p:cNvSpPr>
            <a:spLocks noGrp="1"/>
          </p:cNvSpPr>
          <p:nvPr>
            <p:ph idx="1"/>
          </p:nvPr>
        </p:nvSpPr>
        <p:spPr>
          <a:xfrm>
            <a:off x="838200" y="1784985"/>
            <a:ext cx="10622280" cy="2977715"/>
          </a:xfrm>
        </p:spPr>
        <p:txBody>
          <a:bodyPr>
            <a:normAutofit/>
          </a:bodyPr>
          <a:lstStyle/>
          <a:p>
            <a:pPr fontAlgn="base"/>
            <a:r>
              <a:rPr lang="it-IT" sz="2400" dirty="0"/>
              <a:t>Il 2024 è stato ancora un anno complesso </a:t>
            </a:r>
            <a:r>
              <a:rPr lang="en-US" sz="2400" dirty="0"/>
              <a:t>​</a:t>
            </a:r>
          </a:p>
          <a:p>
            <a:pPr fontAlgn="base"/>
            <a:r>
              <a:rPr lang="it-IT" sz="2400" dirty="0"/>
              <a:t>spunti di tenuta e ripresa, ma forti complessità (guerre, inflazione, elezioni…)</a:t>
            </a:r>
            <a:r>
              <a:rPr lang="en-US" sz="2400" dirty="0"/>
              <a:t>​</a:t>
            </a:r>
          </a:p>
          <a:p>
            <a:pPr fontAlgn="base"/>
            <a:r>
              <a:rPr lang="it-IT" sz="2400" dirty="0"/>
              <a:t>Il 2025 vede un quadro di crisi in Europa (più che in Italia) e forti incertezze negli USA (dazi, dottrina Trump etc. )</a:t>
            </a:r>
            <a:r>
              <a:rPr lang="en-US" sz="2400" dirty="0"/>
              <a:t>​</a:t>
            </a:r>
          </a:p>
          <a:p>
            <a:pPr fontAlgn="base"/>
            <a:r>
              <a:rPr lang="it-IT" sz="2400" dirty="0"/>
              <a:t>CHE FARE ?</a:t>
            </a:r>
            <a:endParaRPr lang="en-US" sz="2400" dirty="0"/>
          </a:p>
          <a:p>
            <a:pPr marL="0" indent="0">
              <a:buNone/>
            </a:pPr>
            <a:endParaRPr lang="it-IT" sz="1600" dirty="0"/>
          </a:p>
        </p:txBody>
      </p:sp>
      <p:sp>
        <p:nvSpPr>
          <p:cNvPr id="4" name="Title 1">
            <a:extLst>
              <a:ext uri="{FF2B5EF4-FFF2-40B4-BE49-F238E27FC236}">
                <a16:creationId xmlns:a16="http://schemas.microsoft.com/office/drawing/2014/main" id="{C703346B-C999-8874-DD63-A2E08FA31B7F}"/>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Una lezione dalla storia</a:t>
            </a:r>
          </a:p>
        </p:txBody>
      </p:sp>
      <p:pic>
        <p:nvPicPr>
          <p:cNvPr id="1026" name="Picture 2" descr="PE02002_">
            <a:extLst>
              <a:ext uri="{FF2B5EF4-FFF2-40B4-BE49-F238E27FC236}">
                <a16:creationId xmlns:a16="http://schemas.microsoft.com/office/drawing/2014/main" id="{4E8FD891-9224-7172-D4F3-464374D2E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2150" y="4348357"/>
            <a:ext cx="1771650"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A9885807-4CEE-892A-0492-574C4E693D13}"/>
              </a:ext>
            </a:extLst>
          </p:cNvPr>
          <p:cNvSpPr>
            <a:spLocks noChangeArrowheads="1"/>
          </p:cNvSpPr>
          <p:nvPr/>
        </p:nvSpPr>
        <p:spPr bwMode="auto">
          <a:xfrm>
            <a:off x="5298281" y="4129359"/>
            <a:ext cx="1728787" cy="8636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defPPr>
              <a:defRPr lang="en-US"/>
            </a:defPPr>
            <a:lvl1pPr algn="l" rtl="0" eaLnBrk="0" fontAlgn="base" hangingPunct="0">
              <a:lnSpc>
                <a:spcPct val="170000"/>
              </a:lnSpc>
              <a:spcBef>
                <a:spcPct val="20000"/>
              </a:spcBef>
              <a:spcAft>
                <a:spcPct val="0"/>
              </a:spcAft>
              <a:buClr>
                <a:schemeClr val="hlink"/>
              </a:buClr>
              <a:buSzPct val="210000"/>
              <a:defRPr kumimoji="1" sz="1600" kern="1200">
                <a:solidFill>
                  <a:schemeClr val="tx1"/>
                </a:solidFill>
                <a:latin typeface="Univers" pitchFamily="34" charset="0"/>
                <a:ea typeface="+mn-ea"/>
                <a:cs typeface="+mn-cs"/>
              </a:defRPr>
            </a:lvl1pPr>
            <a:lvl2pPr marL="457200" algn="l" rtl="0" eaLnBrk="0" fontAlgn="base" hangingPunct="0">
              <a:lnSpc>
                <a:spcPct val="170000"/>
              </a:lnSpc>
              <a:spcBef>
                <a:spcPct val="20000"/>
              </a:spcBef>
              <a:spcAft>
                <a:spcPct val="0"/>
              </a:spcAft>
              <a:buClr>
                <a:schemeClr val="hlink"/>
              </a:buClr>
              <a:buSzPct val="210000"/>
              <a:defRPr kumimoji="1" sz="1600" kern="1200">
                <a:solidFill>
                  <a:schemeClr val="tx1"/>
                </a:solidFill>
                <a:latin typeface="Univers" pitchFamily="34" charset="0"/>
                <a:ea typeface="+mn-ea"/>
                <a:cs typeface="+mn-cs"/>
              </a:defRPr>
            </a:lvl2pPr>
            <a:lvl3pPr marL="914400" algn="l" rtl="0" eaLnBrk="0" fontAlgn="base" hangingPunct="0">
              <a:lnSpc>
                <a:spcPct val="170000"/>
              </a:lnSpc>
              <a:spcBef>
                <a:spcPct val="20000"/>
              </a:spcBef>
              <a:spcAft>
                <a:spcPct val="0"/>
              </a:spcAft>
              <a:buClr>
                <a:schemeClr val="hlink"/>
              </a:buClr>
              <a:buSzPct val="210000"/>
              <a:defRPr kumimoji="1" sz="1600" kern="1200">
                <a:solidFill>
                  <a:schemeClr val="tx1"/>
                </a:solidFill>
                <a:latin typeface="Univers" pitchFamily="34" charset="0"/>
                <a:ea typeface="+mn-ea"/>
                <a:cs typeface="+mn-cs"/>
              </a:defRPr>
            </a:lvl3pPr>
            <a:lvl4pPr marL="1371600" algn="l" rtl="0" eaLnBrk="0" fontAlgn="base" hangingPunct="0">
              <a:lnSpc>
                <a:spcPct val="170000"/>
              </a:lnSpc>
              <a:spcBef>
                <a:spcPct val="20000"/>
              </a:spcBef>
              <a:spcAft>
                <a:spcPct val="0"/>
              </a:spcAft>
              <a:buClr>
                <a:schemeClr val="hlink"/>
              </a:buClr>
              <a:buSzPct val="210000"/>
              <a:defRPr kumimoji="1" sz="1600" kern="1200">
                <a:solidFill>
                  <a:schemeClr val="tx1"/>
                </a:solidFill>
                <a:latin typeface="Univers" pitchFamily="34" charset="0"/>
                <a:ea typeface="+mn-ea"/>
                <a:cs typeface="+mn-cs"/>
              </a:defRPr>
            </a:lvl4pPr>
            <a:lvl5pPr marL="1828800" algn="l" rtl="0" eaLnBrk="0" fontAlgn="base" hangingPunct="0">
              <a:lnSpc>
                <a:spcPct val="170000"/>
              </a:lnSpc>
              <a:spcBef>
                <a:spcPct val="20000"/>
              </a:spcBef>
              <a:spcAft>
                <a:spcPct val="0"/>
              </a:spcAft>
              <a:buClr>
                <a:schemeClr val="hlink"/>
              </a:buClr>
              <a:buSzPct val="210000"/>
              <a:defRPr kumimoji="1" sz="1600" kern="1200">
                <a:solidFill>
                  <a:schemeClr val="tx1"/>
                </a:solidFill>
                <a:latin typeface="Univers" pitchFamily="34" charset="0"/>
                <a:ea typeface="+mn-ea"/>
                <a:cs typeface="+mn-cs"/>
              </a:defRPr>
            </a:lvl5pPr>
            <a:lvl6pPr marL="2286000" algn="l" defTabSz="914400" rtl="0" eaLnBrk="1" latinLnBrk="0" hangingPunct="1">
              <a:defRPr kumimoji="1" sz="1600" kern="1200">
                <a:solidFill>
                  <a:schemeClr val="tx1"/>
                </a:solidFill>
                <a:latin typeface="Univers" pitchFamily="34" charset="0"/>
                <a:ea typeface="+mn-ea"/>
                <a:cs typeface="+mn-cs"/>
              </a:defRPr>
            </a:lvl6pPr>
            <a:lvl7pPr marL="2743200" algn="l" defTabSz="914400" rtl="0" eaLnBrk="1" latinLnBrk="0" hangingPunct="1">
              <a:defRPr kumimoji="1" sz="1600" kern="1200">
                <a:solidFill>
                  <a:schemeClr val="tx1"/>
                </a:solidFill>
                <a:latin typeface="Univers" pitchFamily="34" charset="0"/>
                <a:ea typeface="+mn-ea"/>
                <a:cs typeface="+mn-cs"/>
              </a:defRPr>
            </a:lvl7pPr>
            <a:lvl8pPr marL="3200400" algn="l" defTabSz="914400" rtl="0" eaLnBrk="1" latinLnBrk="0" hangingPunct="1">
              <a:defRPr kumimoji="1" sz="1600" kern="1200">
                <a:solidFill>
                  <a:schemeClr val="tx1"/>
                </a:solidFill>
                <a:latin typeface="Univers" pitchFamily="34" charset="0"/>
                <a:ea typeface="+mn-ea"/>
                <a:cs typeface="+mn-cs"/>
              </a:defRPr>
            </a:lvl8pPr>
            <a:lvl9pPr marL="3657600" algn="l" defTabSz="914400" rtl="0" eaLnBrk="1" latinLnBrk="0" hangingPunct="1">
              <a:defRPr kumimoji="1" sz="1600" kern="1200">
                <a:solidFill>
                  <a:schemeClr val="tx1"/>
                </a:solidFill>
                <a:latin typeface="Univers"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6600" b="1" i="0" u="none" strike="noStrike" kern="1200" cap="none" spc="0" normalizeH="0" baseline="0" noProof="0">
              <a:ln>
                <a:noFill/>
              </a:ln>
              <a:solidFill>
                <a:srgbClr val="202020"/>
              </a:solidFill>
              <a:effectLst/>
              <a:uLnTx/>
              <a:uFillTx/>
              <a:latin typeface="Verdana" pitchFamily="34" charset="0"/>
              <a:ea typeface="+mn-ea"/>
              <a:cs typeface="+mn-cs"/>
            </a:endParaRPr>
          </a:p>
        </p:txBody>
      </p:sp>
      <p:pic>
        <p:nvPicPr>
          <p:cNvPr id="6" name="Graphic 4">
            <a:extLst>
              <a:ext uri="{FF2B5EF4-FFF2-40B4-BE49-F238E27FC236}">
                <a16:creationId xmlns:a16="http://schemas.microsoft.com/office/drawing/2014/main" id="{C74987B3-77F3-E9DB-AE83-4B4D606F6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B85CDE69-4854-276A-AD7F-D0A6EC1607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60601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2DB4-A1A8-CB87-2E65-62CBF28B5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BBDEF-98B4-B22E-6E57-205A61E9BC81}"/>
              </a:ext>
            </a:extLst>
          </p:cNvPr>
          <p:cNvSpPr>
            <a:spLocks noGrp="1"/>
          </p:cNvSpPr>
          <p:nvPr>
            <p:ph type="title"/>
          </p:nvPr>
        </p:nvSpPr>
        <p:spPr>
          <a:xfrm>
            <a:off x="771525" y="540000"/>
            <a:ext cx="10515600" cy="374260"/>
          </a:xfrm>
        </p:spPr>
        <p:txBody>
          <a:bodyPr>
            <a:normAutofit fontScale="90000"/>
          </a:bodyPr>
          <a:lstStyle/>
          <a:p>
            <a:r>
              <a:rPr lang="it-IT" dirty="0"/>
              <a:t>1. Gli interventi pubblici</a:t>
            </a:r>
          </a:p>
        </p:txBody>
      </p:sp>
      <p:sp>
        <p:nvSpPr>
          <p:cNvPr id="3" name="Content Placeholder 2">
            <a:extLst>
              <a:ext uri="{FF2B5EF4-FFF2-40B4-BE49-F238E27FC236}">
                <a16:creationId xmlns:a16="http://schemas.microsoft.com/office/drawing/2014/main" id="{76140ABE-9A34-8F9A-2323-4E04F438D4CF}"/>
              </a:ext>
            </a:extLst>
          </p:cNvPr>
          <p:cNvSpPr>
            <a:spLocks noGrp="1"/>
          </p:cNvSpPr>
          <p:nvPr>
            <p:ph idx="1"/>
          </p:nvPr>
        </p:nvSpPr>
        <p:spPr>
          <a:xfrm>
            <a:off x="838199" y="1784985"/>
            <a:ext cx="5746045" cy="3746455"/>
          </a:xfrm>
        </p:spPr>
        <p:txBody>
          <a:bodyPr>
            <a:normAutofit fontScale="55000" lnSpcReduction="20000"/>
          </a:bodyPr>
          <a:lstStyle/>
          <a:p>
            <a:pPr marL="0" indent="0">
              <a:buNone/>
            </a:pPr>
            <a:r>
              <a:rPr lang="it-IT" b="1" u="sng" dirty="0"/>
              <a:t>Anni ’30:</a:t>
            </a:r>
            <a:r>
              <a:rPr lang="it-IT" dirty="0"/>
              <a:t> </a:t>
            </a:r>
          </a:p>
          <a:p>
            <a:r>
              <a:rPr lang="it-IT" dirty="0"/>
              <a:t>IRI​</a:t>
            </a:r>
          </a:p>
          <a:p>
            <a:pPr marL="0" indent="0" fontAlgn="base">
              <a:buNone/>
            </a:pPr>
            <a:endParaRPr lang="it-IT" sz="2400" dirty="0"/>
          </a:p>
          <a:p>
            <a:pPr marL="0" indent="0" fontAlgn="base">
              <a:buNone/>
            </a:pPr>
            <a:r>
              <a:rPr lang="it-IT" b="1" u="sng" dirty="0"/>
              <a:t>Anni ’70: (1975-1979)</a:t>
            </a:r>
            <a:r>
              <a:rPr lang="en-US" dirty="0"/>
              <a:t>​</a:t>
            </a:r>
          </a:p>
          <a:p>
            <a:pPr marL="0" indent="0" fontAlgn="base">
              <a:buNone/>
            </a:pPr>
            <a:r>
              <a:rPr lang="it-IT" b="1" dirty="0"/>
              <a:t>Concessione di credito</a:t>
            </a:r>
            <a:r>
              <a:rPr lang="it-IT" dirty="0"/>
              <a:t>​</a:t>
            </a:r>
            <a:endParaRPr lang="it-IT" sz="2400" dirty="0"/>
          </a:p>
          <a:p>
            <a:pPr fontAlgn="base"/>
            <a:r>
              <a:rPr lang="it-IT" dirty="0"/>
              <a:t>Ristrutturazione e riconversione industriale (L.675/1977)</a:t>
            </a:r>
            <a:r>
              <a:rPr lang="en-US" dirty="0"/>
              <a:t>​</a:t>
            </a:r>
          </a:p>
          <a:p>
            <a:pPr fontAlgn="base"/>
            <a:r>
              <a:rPr lang="it-IT" dirty="0"/>
              <a:t>Agevolazioni creditizie (L. 183/1976, DPR 902/1976 L. 91/1979)</a:t>
            </a:r>
            <a:r>
              <a:rPr lang="en-US" dirty="0"/>
              <a:t>​</a:t>
            </a:r>
          </a:p>
          <a:p>
            <a:pPr marL="0" indent="0" fontAlgn="base">
              <a:buNone/>
            </a:pPr>
            <a:endParaRPr lang="it-IT" sz="2400" dirty="0"/>
          </a:p>
          <a:p>
            <a:pPr marL="0" indent="0" fontAlgn="base">
              <a:buNone/>
            </a:pPr>
            <a:r>
              <a:rPr lang="it-IT" b="1" u="sng" dirty="0"/>
              <a:t>Anni ’80:</a:t>
            </a:r>
            <a:r>
              <a:rPr lang="en-US" dirty="0"/>
              <a:t>​</a:t>
            </a:r>
          </a:p>
          <a:p>
            <a:pPr marL="0" indent="0" fontAlgn="base">
              <a:buNone/>
            </a:pPr>
            <a:r>
              <a:rPr lang="it-IT" b="1" dirty="0"/>
              <a:t>Partecipazione dello Stato al capitale delle imprese</a:t>
            </a:r>
            <a:r>
              <a:rPr lang="it-IT" dirty="0"/>
              <a:t>​</a:t>
            </a:r>
            <a:endParaRPr lang="it-IT" sz="2400" dirty="0"/>
          </a:p>
          <a:p>
            <a:pPr fontAlgn="base"/>
            <a:r>
              <a:rPr lang="it-IT" dirty="0"/>
              <a:t>1971 Gepi S.p.A. assistenza nelle crisi</a:t>
            </a:r>
            <a:r>
              <a:rPr lang="en-US" dirty="0"/>
              <a:t>​</a:t>
            </a:r>
          </a:p>
          <a:p>
            <a:pPr fontAlgn="base"/>
            <a:r>
              <a:rPr lang="it-IT" dirty="0"/>
              <a:t>1978 società consortili (L.787/1978)</a:t>
            </a:r>
            <a:r>
              <a:rPr lang="en-US" dirty="0"/>
              <a:t>​</a:t>
            </a:r>
          </a:p>
          <a:p>
            <a:pPr fontAlgn="base"/>
            <a:r>
              <a:rPr lang="it-IT" dirty="0"/>
              <a:t>1982 REL (</a:t>
            </a:r>
            <a:r>
              <a:rPr lang="it-IT" dirty="0" err="1"/>
              <a:t>Ristrutturaz</a:t>
            </a:r>
            <a:r>
              <a:rPr lang="it-IT" dirty="0"/>
              <a:t>. elettronica S.p.A.)</a:t>
            </a:r>
            <a:r>
              <a:rPr lang="en-US" dirty="0"/>
              <a:t>​</a:t>
            </a:r>
          </a:p>
          <a:p>
            <a:pPr fontAlgn="base"/>
            <a:endParaRPr lang="it-IT" dirty="0"/>
          </a:p>
        </p:txBody>
      </p:sp>
      <p:sp>
        <p:nvSpPr>
          <p:cNvPr id="4" name="Title 1">
            <a:extLst>
              <a:ext uri="{FF2B5EF4-FFF2-40B4-BE49-F238E27FC236}">
                <a16:creationId xmlns:a16="http://schemas.microsoft.com/office/drawing/2014/main" id="{3AEDE715-FC01-C6F0-BACA-14FE7FA35D0E}"/>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Politiche di risanamento dagli anni ‘30 al 2000</a:t>
            </a:r>
          </a:p>
        </p:txBody>
      </p:sp>
      <p:sp>
        <p:nvSpPr>
          <p:cNvPr id="8" name="Content Placeholder 2">
            <a:extLst>
              <a:ext uri="{FF2B5EF4-FFF2-40B4-BE49-F238E27FC236}">
                <a16:creationId xmlns:a16="http://schemas.microsoft.com/office/drawing/2014/main" id="{6C5A45E1-6710-0291-FBE5-26C7666BBA53}"/>
              </a:ext>
            </a:extLst>
          </p:cNvPr>
          <p:cNvSpPr txBox="1">
            <a:spLocks/>
          </p:cNvSpPr>
          <p:nvPr/>
        </p:nvSpPr>
        <p:spPr>
          <a:xfrm>
            <a:off x="6770255" y="1784985"/>
            <a:ext cx="4116705" cy="365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it-IT" sz="1500" b="1" u="sng" dirty="0"/>
              <a:t>Anni ‘90 -2000</a:t>
            </a:r>
            <a:r>
              <a:rPr lang="en-US" sz="1500" u="sng" dirty="0"/>
              <a:t>​</a:t>
            </a:r>
          </a:p>
          <a:p>
            <a:pPr fontAlgn="base"/>
            <a:r>
              <a:rPr lang="it-IT" sz="1500" dirty="0"/>
              <a:t>Vincoli CEE: privatizzazioni e ingresso nell’Euro</a:t>
            </a:r>
            <a:r>
              <a:rPr lang="en-US" sz="1500" dirty="0"/>
              <a:t>​</a:t>
            </a:r>
          </a:p>
          <a:p>
            <a:pPr fontAlgn="base"/>
            <a:r>
              <a:rPr lang="it-IT" sz="1500" dirty="0"/>
              <a:t>Varie società confluite nel 1999 in Sviluppo Italia Spa</a:t>
            </a:r>
            <a:r>
              <a:rPr lang="en-US" sz="1500" dirty="0"/>
              <a:t>​</a:t>
            </a:r>
          </a:p>
          <a:p>
            <a:pPr fontAlgn="base"/>
            <a:r>
              <a:rPr lang="it-IT" sz="1500" dirty="0" err="1"/>
              <a:t>Itainvest</a:t>
            </a:r>
            <a:r>
              <a:rPr lang="it-IT" sz="1500" dirty="0"/>
              <a:t> (ex Gepi), …, </a:t>
            </a:r>
            <a:r>
              <a:rPr lang="it-IT" sz="1500" dirty="0" err="1"/>
              <a:t>Enisud</a:t>
            </a:r>
            <a:r>
              <a:rPr lang="it-IT" sz="1500" dirty="0"/>
              <a:t>, istituto per la promozione Industriale (</a:t>
            </a:r>
            <a:r>
              <a:rPr lang="it-IT" sz="1500" dirty="0" err="1"/>
              <a:t>Ipi</a:t>
            </a:r>
            <a:r>
              <a:rPr lang="it-IT" sz="1500" dirty="0"/>
              <a:t>) </a:t>
            </a:r>
            <a:r>
              <a:rPr lang="en-US" sz="1500" dirty="0"/>
              <a:t>​</a:t>
            </a:r>
          </a:p>
          <a:p>
            <a:pPr fontAlgn="base"/>
            <a:r>
              <a:rPr lang="it-IT" sz="1500" dirty="0"/>
              <a:t>Progetto Italia e Finanza Italia</a:t>
            </a:r>
            <a:r>
              <a:rPr lang="en-US" sz="1500" dirty="0"/>
              <a:t>​</a:t>
            </a:r>
          </a:p>
          <a:p>
            <a:pPr fontAlgn="base"/>
            <a:r>
              <a:rPr lang="it-IT" sz="1500" dirty="0"/>
              <a:t>Da Sviluppo Italia (scioglimento dal 2007) a </a:t>
            </a:r>
            <a:r>
              <a:rPr lang="it-IT" sz="1500" b="1" dirty="0"/>
              <a:t>INVITALIA</a:t>
            </a:r>
            <a:endParaRPr lang="en-US" sz="1500" dirty="0"/>
          </a:p>
        </p:txBody>
      </p:sp>
      <p:pic>
        <p:nvPicPr>
          <p:cNvPr id="2050" name="Picture 2" descr="italia">
            <a:extLst>
              <a:ext uri="{FF2B5EF4-FFF2-40B4-BE49-F238E27FC236}">
                <a16:creationId xmlns:a16="http://schemas.microsoft.com/office/drawing/2014/main" id="{0C8B5B75-FF71-588A-175A-47CD301E9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260" y="384813"/>
            <a:ext cx="10287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62C43427-14F9-180E-1B5F-58A69EAE04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50" y="6230533"/>
            <a:ext cx="2232696" cy="500054"/>
          </a:xfrm>
          <a:prstGeom prst="rect">
            <a:avLst/>
          </a:prstGeom>
        </p:spPr>
      </p:pic>
      <p:pic>
        <p:nvPicPr>
          <p:cNvPr id="6" name="Picture 5" descr="Legacoop Nazionale">
            <a:extLst>
              <a:ext uri="{FF2B5EF4-FFF2-40B4-BE49-F238E27FC236}">
                <a16:creationId xmlns:a16="http://schemas.microsoft.com/office/drawing/2014/main" id="{959B61F3-5594-5857-8EE5-387B830280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402127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2D078-7E6B-6E15-80D6-685A5B9CB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F74D1-B8E1-6AC3-098A-526F095664AF}"/>
              </a:ext>
            </a:extLst>
          </p:cNvPr>
          <p:cNvSpPr>
            <a:spLocks noGrp="1"/>
          </p:cNvSpPr>
          <p:nvPr>
            <p:ph type="title"/>
          </p:nvPr>
        </p:nvSpPr>
        <p:spPr>
          <a:xfrm>
            <a:off x="771525" y="540000"/>
            <a:ext cx="10515600" cy="374260"/>
          </a:xfrm>
        </p:spPr>
        <p:txBody>
          <a:bodyPr>
            <a:normAutofit fontScale="90000"/>
          </a:bodyPr>
          <a:lstStyle/>
          <a:p>
            <a:r>
              <a:rPr lang="it-IT" dirty="0"/>
              <a:t>1. La crisi in Italia</a:t>
            </a:r>
          </a:p>
        </p:txBody>
      </p:sp>
      <p:sp>
        <p:nvSpPr>
          <p:cNvPr id="3" name="Content Placeholder 2">
            <a:extLst>
              <a:ext uri="{FF2B5EF4-FFF2-40B4-BE49-F238E27FC236}">
                <a16:creationId xmlns:a16="http://schemas.microsoft.com/office/drawing/2014/main" id="{DD258431-4C67-6036-9FA2-405C49C91CAF}"/>
              </a:ext>
            </a:extLst>
          </p:cNvPr>
          <p:cNvSpPr>
            <a:spLocks noGrp="1"/>
          </p:cNvSpPr>
          <p:nvPr>
            <p:ph idx="1"/>
          </p:nvPr>
        </p:nvSpPr>
        <p:spPr>
          <a:xfrm>
            <a:off x="838199" y="1784985"/>
            <a:ext cx="5746045" cy="3746455"/>
          </a:xfrm>
        </p:spPr>
        <p:txBody>
          <a:bodyPr>
            <a:normAutofit fontScale="62500" lnSpcReduction="20000"/>
          </a:bodyPr>
          <a:lstStyle/>
          <a:p>
            <a:pPr marL="0" indent="0" fontAlgn="base">
              <a:buNone/>
            </a:pPr>
            <a:r>
              <a:rPr lang="it-IT" b="1" u="sng" dirty="0"/>
              <a:t>Altre crisi</a:t>
            </a:r>
            <a:r>
              <a:rPr lang="en-US" b="1" u="sng" dirty="0"/>
              <a:t>​</a:t>
            </a:r>
          </a:p>
          <a:p>
            <a:pPr marL="0" indent="0" fontAlgn="base">
              <a:buNone/>
            </a:pPr>
            <a:r>
              <a:rPr lang="it-IT" b="1" dirty="0"/>
              <a:t>2000 Scoppio della bolla speculativa dot </a:t>
            </a:r>
            <a:r>
              <a:rPr lang="it-IT" b="1" dirty="0" err="1"/>
              <a:t>com</a:t>
            </a:r>
            <a:r>
              <a:rPr lang="it-IT" dirty="0"/>
              <a:t>​</a:t>
            </a:r>
          </a:p>
          <a:p>
            <a:pPr lvl="1" fontAlgn="base"/>
            <a:r>
              <a:rPr lang="it-IT" dirty="0"/>
              <a:t>crisi degli anni 2000 in parte diversa dalle precedenti: agli shock esogeni (di natura finanziaria) si affianca rilevante perdita di competitività delle imprese italiane;</a:t>
            </a:r>
            <a:r>
              <a:rPr lang="en-US" dirty="0"/>
              <a:t>​</a:t>
            </a:r>
          </a:p>
          <a:p>
            <a:pPr lvl="1" fontAlgn="base"/>
            <a:r>
              <a:rPr lang="it-IT" dirty="0"/>
              <a:t>problematiche generali acuite dalla necessità del sistema finanziario di </a:t>
            </a:r>
            <a:r>
              <a:rPr lang="it-IT" dirty="0" err="1"/>
              <a:t>deleveraging</a:t>
            </a:r>
            <a:r>
              <a:rPr lang="it-IT" dirty="0"/>
              <a:t>;</a:t>
            </a:r>
            <a:r>
              <a:rPr lang="en-US" dirty="0"/>
              <a:t>​</a:t>
            </a:r>
          </a:p>
          <a:p>
            <a:pPr lvl="1" fontAlgn="base"/>
            <a:r>
              <a:rPr lang="it-IT" dirty="0"/>
              <a:t>operazioni di LBO mostrano significative difficoltà;</a:t>
            </a:r>
            <a:r>
              <a:rPr lang="en-US" dirty="0"/>
              <a:t>​</a:t>
            </a:r>
          </a:p>
          <a:p>
            <a:pPr lvl="1" fontAlgn="base"/>
            <a:r>
              <a:rPr lang="it-IT" dirty="0"/>
              <a:t>Diverse risposte delle imprese: alcune PMI costrette alla chiusura; le imprese più grandi, più competitive o finanziariamente più solide sono riuscite a reagire; capacità delle aziende italiane di uscire dai confini nazionali.</a:t>
            </a:r>
            <a:endParaRPr lang="en-US" dirty="0"/>
          </a:p>
          <a:p>
            <a:pPr fontAlgn="base"/>
            <a:r>
              <a:rPr lang="it-IT" b="1" dirty="0"/>
              <a:t>Mutui subprime </a:t>
            </a:r>
            <a:r>
              <a:rPr lang="en-US" dirty="0"/>
              <a:t>​</a:t>
            </a:r>
          </a:p>
          <a:p>
            <a:pPr fontAlgn="base"/>
            <a:r>
              <a:rPr lang="it-IT" b="1" dirty="0"/>
              <a:t>2008 Lehman</a:t>
            </a:r>
            <a:r>
              <a:rPr lang="en-US" dirty="0"/>
              <a:t>​</a:t>
            </a:r>
          </a:p>
          <a:p>
            <a:pPr fontAlgn="base"/>
            <a:r>
              <a:rPr lang="it-IT" b="1" dirty="0"/>
              <a:t>Crisi del sistema finanziario e del debito sovrano</a:t>
            </a:r>
            <a:r>
              <a:rPr lang="en-US" dirty="0"/>
              <a:t>​</a:t>
            </a:r>
          </a:p>
        </p:txBody>
      </p:sp>
      <p:sp>
        <p:nvSpPr>
          <p:cNvPr id="4" name="Title 1">
            <a:extLst>
              <a:ext uri="{FF2B5EF4-FFF2-40B4-BE49-F238E27FC236}">
                <a16:creationId xmlns:a16="http://schemas.microsoft.com/office/drawing/2014/main" id="{DA2735F0-2A7C-1060-75DA-2E23F2E75C48}"/>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Dal 2000 al 2020</a:t>
            </a:r>
          </a:p>
        </p:txBody>
      </p:sp>
      <p:sp>
        <p:nvSpPr>
          <p:cNvPr id="8" name="Content Placeholder 2">
            <a:extLst>
              <a:ext uri="{FF2B5EF4-FFF2-40B4-BE49-F238E27FC236}">
                <a16:creationId xmlns:a16="http://schemas.microsoft.com/office/drawing/2014/main" id="{747C5675-7F70-0D76-3FD7-7B9EAFA79420}"/>
              </a:ext>
            </a:extLst>
          </p:cNvPr>
          <p:cNvSpPr txBox="1">
            <a:spLocks/>
          </p:cNvSpPr>
          <p:nvPr/>
        </p:nvSpPr>
        <p:spPr>
          <a:xfrm>
            <a:off x="6770255" y="1784984"/>
            <a:ext cx="5035167" cy="4533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it-IT" sz="1500" b="1" u="sng" dirty="0"/>
              <a:t>Effetti della crisi dal 2008 al 2016 Vs. Crisi del ’29</a:t>
            </a:r>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endParaRPr lang="it-IT" sz="1500" b="1" u="sng" dirty="0"/>
          </a:p>
          <a:p>
            <a:pPr marL="0" indent="0" fontAlgn="base">
              <a:buNone/>
            </a:pPr>
            <a:r>
              <a:rPr lang="it-IT" sz="1500" b="1" u="sng" dirty="0">
                <a:solidFill>
                  <a:srgbClr val="FF0000"/>
                </a:solidFill>
              </a:rPr>
              <a:t>Rosso: 100 mesi (settembre 2008 – dicembre 2016)</a:t>
            </a:r>
          </a:p>
          <a:p>
            <a:pPr marL="0" indent="0" fontAlgn="base">
              <a:buNone/>
            </a:pPr>
            <a:r>
              <a:rPr lang="en-US" sz="1500" b="1" u="sng" dirty="0"/>
              <a:t>Azzurro: </a:t>
            </a:r>
            <a:r>
              <a:rPr lang="it-IT" sz="1500" b="1" u="sng" dirty="0"/>
              <a:t>100 mesi (settembre 1929 – dicembre 1937)</a:t>
            </a:r>
            <a:endParaRPr lang="en-US" sz="1500" b="1" u="sng" dirty="0"/>
          </a:p>
        </p:txBody>
      </p:sp>
      <p:pic>
        <p:nvPicPr>
          <p:cNvPr id="2050" name="Picture 2" descr="italia">
            <a:extLst>
              <a:ext uri="{FF2B5EF4-FFF2-40B4-BE49-F238E27FC236}">
                <a16:creationId xmlns:a16="http://schemas.microsoft.com/office/drawing/2014/main" id="{93E78D71-1AB3-1BE9-F2FF-55FFE3E3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260" y="384813"/>
            <a:ext cx="10287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6348806-45E5-8A78-98B5-B84DFBFB0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66" y="2248883"/>
            <a:ext cx="5035167" cy="278031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4">
            <a:extLst>
              <a:ext uri="{FF2B5EF4-FFF2-40B4-BE49-F238E27FC236}">
                <a16:creationId xmlns:a16="http://schemas.microsoft.com/office/drawing/2014/main" id="{96CD2ED4-D1A0-771A-AC0D-C10764DA45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38C17726-5D29-8B19-F24F-F1587B0579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46136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A20A2-8528-C5BA-6080-87EB442A3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2322E-BB5D-05FF-E57F-E3C4E37B703E}"/>
              </a:ext>
            </a:extLst>
          </p:cNvPr>
          <p:cNvSpPr>
            <a:spLocks noGrp="1"/>
          </p:cNvSpPr>
          <p:nvPr>
            <p:ph type="title"/>
          </p:nvPr>
        </p:nvSpPr>
        <p:spPr>
          <a:xfrm>
            <a:off x="771525" y="540000"/>
            <a:ext cx="10515600" cy="374260"/>
          </a:xfrm>
        </p:spPr>
        <p:txBody>
          <a:bodyPr>
            <a:normAutofit fontScale="90000"/>
          </a:bodyPr>
          <a:lstStyle/>
          <a:p>
            <a:r>
              <a:rPr lang="it-IT" dirty="0"/>
              <a:t>1. La crisi in Italia</a:t>
            </a:r>
          </a:p>
        </p:txBody>
      </p:sp>
      <p:sp>
        <p:nvSpPr>
          <p:cNvPr id="3" name="Content Placeholder 2">
            <a:extLst>
              <a:ext uri="{FF2B5EF4-FFF2-40B4-BE49-F238E27FC236}">
                <a16:creationId xmlns:a16="http://schemas.microsoft.com/office/drawing/2014/main" id="{7D2A82D9-FBD7-643C-5704-58F5967DE89F}"/>
              </a:ext>
            </a:extLst>
          </p:cNvPr>
          <p:cNvSpPr>
            <a:spLocks noGrp="1"/>
          </p:cNvSpPr>
          <p:nvPr>
            <p:ph idx="1"/>
          </p:nvPr>
        </p:nvSpPr>
        <p:spPr>
          <a:xfrm>
            <a:off x="838199" y="1784985"/>
            <a:ext cx="6019801" cy="4453890"/>
          </a:xfrm>
        </p:spPr>
        <p:txBody>
          <a:bodyPr>
            <a:normAutofit fontScale="92500" lnSpcReduction="10000"/>
          </a:bodyPr>
          <a:lstStyle/>
          <a:p>
            <a:pPr marL="0" indent="0" fontAlgn="base">
              <a:buNone/>
            </a:pPr>
            <a:r>
              <a:rPr lang="it-IT" sz="1500" b="1" dirty="0"/>
              <a:t>2020 </a:t>
            </a:r>
            <a:endParaRPr lang="en-US" sz="1500" dirty="0"/>
          </a:p>
          <a:p>
            <a:pPr fontAlgn="base"/>
            <a:r>
              <a:rPr lang="it-IT" sz="1500" dirty="0"/>
              <a:t>Pandemia da​</a:t>
            </a:r>
            <a:r>
              <a:rPr lang="it-IT" sz="1500" b="1" dirty="0"/>
              <a:t> </a:t>
            </a:r>
            <a:r>
              <a:rPr lang="it-IT" sz="1500" dirty="0"/>
              <a:t>Covid-19</a:t>
            </a:r>
            <a:endParaRPr lang="it-IT" sz="1500" b="1" dirty="0"/>
          </a:p>
          <a:p>
            <a:pPr marL="0" indent="0" fontAlgn="base">
              <a:buNone/>
            </a:pPr>
            <a:r>
              <a:rPr lang="it-IT" sz="1500" b="1" dirty="0"/>
              <a:t>2021</a:t>
            </a:r>
            <a:r>
              <a:rPr lang="en-US" sz="1500" dirty="0"/>
              <a:t>​</a:t>
            </a:r>
          </a:p>
          <a:p>
            <a:pPr fontAlgn="base"/>
            <a:r>
              <a:rPr lang="it-IT" sz="1500" dirty="0"/>
              <a:t>Risposte statali: sostegno al credito e sostegno alle imprese</a:t>
            </a:r>
            <a:r>
              <a:rPr lang="en-US" sz="1500" dirty="0"/>
              <a:t>​</a:t>
            </a:r>
          </a:p>
          <a:p>
            <a:pPr fontAlgn="base"/>
            <a:r>
              <a:rPr lang="it-IT" sz="1500" dirty="0"/>
              <a:t>Ripresa dei consumi forte fino a inizio 2022</a:t>
            </a:r>
            <a:r>
              <a:rPr lang="en-US" sz="1500" dirty="0"/>
              <a:t>​</a:t>
            </a:r>
          </a:p>
          <a:p>
            <a:pPr fontAlgn="base"/>
            <a:r>
              <a:rPr lang="it-IT" sz="1500" dirty="0"/>
              <a:t>la crisi è stata fonte di opportunità per alcune imprese e operatori: aziende farmaceutiche, new economy, logistica</a:t>
            </a:r>
            <a:r>
              <a:rPr lang="en-US" sz="1500" dirty="0"/>
              <a:t>​</a:t>
            </a:r>
          </a:p>
          <a:p>
            <a:pPr fontAlgn="base"/>
            <a:r>
              <a:rPr lang="it-IT" sz="1500" dirty="0"/>
              <a:t>politica monetaria inedita</a:t>
            </a:r>
            <a:r>
              <a:rPr lang="en-US" sz="1500" dirty="0"/>
              <a:t>​</a:t>
            </a:r>
          </a:p>
          <a:p>
            <a:pPr fontAlgn="base"/>
            <a:r>
              <a:rPr lang="it-IT" sz="1500" dirty="0"/>
              <a:t>Shock materie prime e energia</a:t>
            </a:r>
            <a:r>
              <a:rPr lang="en-US" sz="1500" dirty="0"/>
              <a:t>​</a:t>
            </a:r>
          </a:p>
          <a:p>
            <a:pPr marL="0" indent="0" fontAlgn="base">
              <a:buNone/>
            </a:pPr>
            <a:r>
              <a:rPr lang="it-IT" sz="1500" b="1" dirty="0"/>
              <a:t>2022</a:t>
            </a:r>
            <a:r>
              <a:rPr lang="en-US" sz="1500" dirty="0"/>
              <a:t>​</a:t>
            </a:r>
          </a:p>
          <a:p>
            <a:pPr fontAlgn="base"/>
            <a:r>
              <a:rPr lang="it-IT" sz="1500" dirty="0"/>
              <a:t>Ripresa consumi più lenta del previsto, a causa dell’incertezza;</a:t>
            </a:r>
            <a:r>
              <a:rPr lang="en-US" sz="1500" dirty="0"/>
              <a:t>​</a:t>
            </a:r>
          </a:p>
          <a:p>
            <a:pPr fontAlgn="base"/>
            <a:r>
              <a:rPr lang="it-IT" sz="1500" dirty="0"/>
              <a:t>Rally dei mercati a inizio anno ma poi forti perdite</a:t>
            </a:r>
            <a:r>
              <a:rPr lang="en-US" sz="1500" dirty="0"/>
              <a:t>​</a:t>
            </a:r>
          </a:p>
          <a:p>
            <a:pPr fontAlgn="base"/>
            <a:r>
              <a:rPr lang="it-IT" sz="1500" dirty="0"/>
              <a:t>Aumento del leverage e forti pressioni inflazionistiche incremento costo materie prime e malfunzionamenti della supply chain globale.</a:t>
            </a:r>
            <a:r>
              <a:rPr lang="en-US" sz="1500" dirty="0"/>
              <a:t>​</a:t>
            </a:r>
          </a:p>
          <a:p>
            <a:pPr fontAlgn="base"/>
            <a:r>
              <a:rPr lang="it-IT" sz="1500" dirty="0"/>
              <a:t>Guerra Russia -Ucraina</a:t>
            </a:r>
            <a:endParaRPr lang="en-US" sz="1500" dirty="0"/>
          </a:p>
          <a:p>
            <a:pPr marL="0" indent="0" fontAlgn="base">
              <a:buNone/>
            </a:pPr>
            <a:endParaRPr lang="it-IT" sz="1500" b="0" i="0" dirty="0">
              <a:effectLst/>
            </a:endParaRPr>
          </a:p>
        </p:txBody>
      </p:sp>
      <p:sp>
        <p:nvSpPr>
          <p:cNvPr id="4" name="Title 1">
            <a:extLst>
              <a:ext uri="{FF2B5EF4-FFF2-40B4-BE49-F238E27FC236}">
                <a16:creationId xmlns:a16="http://schemas.microsoft.com/office/drawing/2014/main" id="{A3CA4018-27B0-E89F-7BDC-E43637723E68}"/>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Dal 2020 al 2022</a:t>
            </a:r>
          </a:p>
        </p:txBody>
      </p:sp>
      <p:grpSp>
        <p:nvGrpSpPr>
          <p:cNvPr id="11" name="Group 10">
            <a:extLst>
              <a:ext uri="{FF2B5EF4-FFF2-40B4-BE49-F238E27FC236}">
                <a16:creationId xmlns:a16="http://schemas.microsoft.com/office/drawing/2014/main" id="{A21C404E-56AB-38E8-4EAF-0CE0B401A92A}"/>
              </a:ext>
            </a:extLst>
          </p:cNvPr>
          <p:cNvGrpSpPr/>
          <p:nvPr/>
        </p:nvGrpSpPr>
        <p:grpSpPr>
          <a:xfrm>
            <a:off x="6998855" y="1695287"/>
            <a:ext cx="4650220" cy="3270000"/>
            <a:chOff x="7277101" y="3730448"/>
            <a:chExt cx="3813336" cy="2964597"/>
          </a:xfrm>
        </p:grpSpPr>
        <p:pic>
          <p:nvPicPr>
            <p:cNvPr id="4098" name="Picture 2">
              <a:extLst>
                <a:ext uri="{FF2B5EF4-FFF2-40B4-BE49-F238E27FC236}">
                  <a16:creationId xmlns:a16="http://schemas.microsoft.com/office/drawing/2014/main" id="{B51EE676-1F71-DA70-1D32-0EBA2EC1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2" y="4124929"/>
              <a:ext cx="3813335" cy="2570116"/>
            </a:xfrm>
            <a:prstGeom prst="rect">
              <a:avLst/>
            </a:prstGeom>
            <a:noFill/>
            <a:extLst>
              <a:ext uri="{909E8E84-426E-40DD-AFC4-6F175D3DCCD1}">
                <a14:hiddenFill xmlns:a14="http://schemas.microsoft.com/office/drawing/2010/main">
                  <a:solidFill>
                    <a:srgbClr val="FFFFFF"/>
                  </a:solidFill>
                </a14:hiddenFill>
              </a:ext>
            </a:extLst>
          </p:spPr>
        </p:pic>
        <p:sp>
          <p:nvSpPr>
            <p:cNvPr id="10" name="Segnaposto numero diapositiva 7">
              <a:extLst>
                <a:ext uri="{FF2B5EF4-FFF2-40B4-BE49-F238E27FC236}">
                  <a16:creationId xmlns:a16="http://schemas.microsoft.com/office/drawing/2014/main" id="{F6E5FEB7-23D1-ED79-7D3A-F103E4D49DB8}"/>
                </a:ext>
              </a:extLst>
            </p:cNvPr>
            <p:cNvSpPr txBox="1">
              <a:spLocks/>
            </p:cNvSpPr>
            <p:nvPr/>
          </p:nvSpPr>
          <p:spPr>
            <a:xfrm>
              <a:off x="7277101" y="3730448"/>
              <a:ext cx="3813334" cy="342900"/>
            </a:xfrm>
            <a:prstGeom prst="rect">
              <a:avLst/>
            </a:prstGeom>
          </p:spPr>
          <p:txBody>
            <a:bodyPr vert="horz" lIns="68580" tIns="34290" rIns="68580" bIns="34290" rtlCol="0" anchor="ctr"/>
            <a:lstStyle>
              <a:defPPr>
                <a:defRPr lang="it-IT"/>
              </a:defPPr>
              <a:lvl1pPr marL="0" algn="r" defTabSz="914400" rtl="0" eaLnBrk="1" fontAlgn="base" latinLnBrk="0" hangingPunct="1">
                <a:lnSpc>
                  <a:spcPct val="170000"/>
                </a:lnSpc>
                <a:spcBef>
                  <a:spcPct val="20000"/>
                </a:spcBef>
                <a:spcAft>
                  <a:spcPct val="0"/>
                </a:spcAft>
                <a:buClr>
                  <a:schemeClr val="hlink"/>
                </a:buClr>
                <a:buSzPct val="210000"/>
                <a:defRPr kumimoji="1" sz="1200" kern="1200">
                  <a:solidFill>
                    <a:schemeClr val="tx1">
                      <a:tint val="75000"/>
                    </a:schemeClr>
                  </a:solidFill>
                  <a:latin typeface="+mn-lt"/>
                  <a:ea typeface="+mn-ea"/>
                  <a:cs typeface="+mn-cs"/>
                </a:defRPr>
              </a:lvl1pPr>
              <a:lvl2pPr marL="457200" algn="l" defTabSz="914400" rtl="0" eaLnBrk="1" fontAlgn="base" latinLnBrk="0" hangingPunct="1">
                <a:lnSpc>
                  <a:spcPct val="170000"/>
                </a:lnSpc>
                <a:spcBef>
                  <a:spcPct val="20000"/>
                </a:spcBef>
                <a:spcAft>
                  <a:spcPct val="0"/>
                </a:spcAft>
                <a:buClr>
                  <a:schemeClr val="hlink"/>
                </a:buClr>
                <a:buSzPct val="210000"/>
                <a:defRPr kumimoji="1" sz="1800" kern="1200">
                  <a:solidFill>
                    <a:schemeClr val="tx1"/>
                  </a:solidFill>
                  <a:latin typeface="+mn-lt"/>
                  <a:ea typeface="+mn-ea"/>
                  <a:cs typeface="+mn-cs"/>
                </a:defRPr>
              </a:lvl2pPr>
              <a:lvl3pPr marL="914400" algn="l" defTabSz="914400" rtl="0" eaLnBrk="1" fontAlgn="base" latinLnBrk="0" hangingPunct="1">
                <a:lnSpc>
                  <a:spcPct val="170000"/>
                </a:lnSpc>
                <a:spcBef>
                  <a:spcPct val="20000"/>
                </a:spcBef>
                <a:spcAft>
                  <a:spcPct val="0"/>
                </a:spcAft>
                <a:buClr>
                  <a:schemeClr val="hlink"/>
                </a:buClr>
                <a:buSzPct val="210000"/>
                <a:defRPr kumimoji="1" sz="1800" kern="1200">
                  <a:solidFill>
                    <a:schemeClr val="tx1"/>
                  </a:solidFill>
                  <a:latin typeface="+mn-lt"/>
                  <a:ea typeface="+mn-ea"/>
                  <a:cs typeface="+mn-cs"/>
                </a:defRPr>
              </a:lvl3pPr>
              <a:lvl4pPr marL="1371600" algn="l" defTabSz="914400" rtl="0" eaLnBrk="1" fontAlgn="base" latinLnBrk="0" hangingPunct="1">
                <a:lnSpc>
                  <a:spcPct val="170000"/>
                </a:lnSpc>
                <a:spcBef>
                  <a:spcPct val="20000"/>
                </a:spcBef>
                <a:spcAft>
                  <a:spcPct val="0"/>
                </a:spcAft>
                <a:buClr>
                  <a:schemeClr val="hlink"/>
                </a:buClr>
                <a:buSzPct val="210000"/>
                <a:defRPr kumimoji="1" sz="1800" kern="1200">
                  <a:solidFill>
                    <a:schemeClr val="tx1"/>
                  </a:solidFill>
                  <a:latin typeface="+mn-lt"/>
                  <a:ea typeface="+mn-ea"/>
                  <a:cs typeface="+mn-cs"/>
                </a:defRPr>
              </a:lvl4pPr>
              <a:lvl5pPr marL="1828800" algn="l" defTabSz="914400" rtl="0" eaLnBrk="1" fontAlgn="base" latinLnBrk="0" hangingPunct="1">
                <a:lnSpc>
                  <a:spcPct val="170000"/>
                </a:lnSpc>
                <a:spcBef>
                  <a:spcPct val="20000"/>
                </a:spcBef>
                <a:spcAft>
                  <a:spcPct val="0"/>
                </a:spcAft>
                <a:buClr>
                  <a:schemeClr val="hlink"/>
                </a:buClr>
                <a:buSzPct val="210000"/>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it-IT" sz="1050" dirty="0">
                  <a:solidFill>
                    <a:srgbClr val="FF0000"/>
                  </a:solidFill>
                </a:rPr>
                <a:t>Andamento PMI globali </a:t>
              </a:r>
            </a:p>
          </p:txBody>
        </p:sp>
      </p:grpSp>
      <p:pic>
        <p:nvPicPr>
          <p:cNvPr id="5" name="Graphic 4">
            <a:extLst>
              <a:ext uri="{FF2B5EF4-FFF2-40B4-BE49-F238E27FC236}">
                <a16:creationId xmlns:a16="http://schemas.microsoft.com/office/drawing/2014/main" id="{91ED7203-FE05-CABB-FB41-7660E7044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50" y="6230533"/>
            <a:ext cx="2232696" cy="500054"/>
          </a:xfrm>
          <a:prstGeom prst="rect">
            <a:avLst/>
          </a:prstGeom>
        </p:spPr>
      </p:pic>
      <p:pic>
        <p:nvPicPr>
          <p:cNvPr id="6" name="Picture 5" descr="Legacoop Nazionale">
            <a:extLst>
              <a:ext uri="{FF2B5EF4-FFF2-40B4-BE49-F238E27FC236}">
                <a16:creationId xmlns:a16="http://schemas.microsoft.com/office/drawing/2014/main" id="{BF52721F-67D3-CDDD-4E05-0743E80AC9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362543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A86EF-39A8-3208-B3FA-0334115E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F4C63-F5FF-9220-B6C9-EDE516EAD19A}"/>
              </a:ext>
            </a:extLst>
          </p:cNvPr>
          <p:cNvSpPr>
            <a:spLocks noGrp="1"/>
          </p:cNvSpPr>
          <p:nvPr>
            <p:ph type="title"/>
          </p:nvPr>
        </p:nvSpPr>
        <p:spPr>
          <a:xfrm>
            <a:off x="771525" y="540000"/>
            <a:ext cx="10515600" cy="374260"/>
          </a:xfrm>
        </p:spPr>
        <p:txBody>
          <a:bodyPr>
            <a:normAutofit fontScale="90000"/>
          </a:bodyPr>
          <a:lstStyle/>
          <a:p>
            <a:r>
              <a:rPr lang="it-IT" dirty="0"/>
              <a:t>1. La crisi in Italia</a:t>
            </a:r>
          </a:p>
        </p:txBody>
      </p:sp>
      <p:sp>
        <p:nvSpPr>
          <p:cNvPr id="3" name="Content Placeholder 2">
            <a:extLst>
              <a:ext uri="{FF2B5EF4-FFF2-40B4-BE49-F238E27FC236}">
                <a16:creationId xmlns:a16="http://schemas.microsoft.com/office/drawing/2014/main" id="{6E589729-2E46-BDF5-EBE3-31785E067C70}"/>
              </a:ext>
            </a:extLst>
          </p:cNvPr>
          <p:cNvSpPr>
            <a:spLocks noGrp="1"/>
          </p:cNvSpPr>
          <p:nvPr>
            <p:ph idx="1"/>
          </p:nvPr>
        </p:nvSpPr>
        <p:spPr>
          <a:xfrm>
            <a:off x="838199" y="1784985"/>
            <a:ext cx="6019801" cy="4453890"/>
          </a:xfrm>
        </p:spPr>
        <p:txBody>
          <a:bodyPr>
            <a:normAutofit/>
          </a:bodyPr>
          <a:lstStyle/>
          <a:p>
            <a:pPr fontAlgn="base"/>
            <a:r>
              <a:rPr lang="it-IT" dirty="0"/>
              <a:t>Sostegno alle imprese </a:t>
            </a:r>
            <a:r>
              <a:rPr lang="en-US" dirty="0"/>
              <a:t>​</a:t>
            </a:r>
          </a:p>
          <a:p>
            <a:pPr fontAlgn="base"/>
            <a:r>
              <a:rPr lang="it-IT" dirty="0"/>
              <a:t>Sostegno al sistema bancario</a:t>
            </a:r>
            <a:r>
              <a:rPr lang="en-US" dirty="0"/>
              <a:t>​</a:t>
            </a:r>
          </a:p>
          <a:p>
            <a:pPr fontAlgn="base"/>
            <a:r>
              <a:rPr lang="it-IT" dirty="0"/>
              <a:t>Misure di contenimento dei danni causati dalla pandemia</a:t>
            </a:r>
            <a:r>
              <a:rPr lang="en-US" dirty="0"/>
              <a:t>​</a:t>
            </a:r>
          </a:p>
          <a:p>
            <a:pPr fontAlgn="base"/>
            <a:r>
              <a:rPr lang="it-IT" dirty="0"/>
              <a:t>Misure di aiuto per il caro energia</a:t>
            </a:r>
            <a:r>
              <a:rPr lang="en-US" dirty="0"/>
              <a:t>​</a:t>
            </a:r>
          </a:p>
        </p:txBody>
      </p:sp>
      <p:sp>
        <p:nvSpPr>
          <p:cNvPr id="4" name="Title 1">
            <a:extLst>
              <a:ext uri="{FF2B5EF4-FFF2-40B4-BE49-F238E27FC236}">
                <a16:creationId xmlns:a16="http://schemas.microsoft.com/office/drawing/2014/main" id="{B43C4B33-3945-4C57-C7CA-255E59B7E920}"/>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La risposta alla pandemia</a:t>
            </a:r>
          </a:p>
        </p:txBody>
      </p:sp>
      <p:pic>
        <p:nvPicPr>
          <p:cNvPr id="5122" name="Picture 2" descr="Nessuna descrizione alternativa per questa immagine">
            <a:extLst>
              <a:ext uri="{FF2B5EF4-FFF2-40B4-BE49-F238E27FC236}">
                <a16:creationId xmlns:a16="http://schemas.microsoft.com/office/drawing/2014/main" id="{A693F1A6-AA07-8B94-743F-5EF31FFCB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735" y="540000"/>
            <a:ext cx="384369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4">
            <a:extLst>
              <a:ext uri="{FF2B5EF4-FFF2-40B4-BE49-F238E27FC236}">
                <a16:creationId xmlns:a16="http://schemas.microsoft.com/office/drawing/2014/main" id="{B72DC49E-5766-7365-DE92-9CF7983B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F8209BB6-B70F-6842-C22C-A0A396E6BE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210317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8B71C-595B-E5EC-5E9B-F8B3D570F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BB2C8-2E79-6C56-D020-79AEABD948DE}"/>
              </a:ext>
            </a:extLst>
          </p:cNvPr>
          <p:cNvSpPr>
            <a:spLocks noGrp="1"/>
          </p:cNvSpPr>
          <p:nvPr>
            <p:ph type="title"/>
          </p:nvPr>
        </p:nvSpPr>
        <p:spPr>
          <a:xfrm>
            <a:off x="771525" y="540000"/>
            <a:ext cx="10515600" cy="374260"/>
          </a:xfrm>
        </p:spPr>
        <p:txBody>
          <a:bodyPr>
            <a:normAutofit fontScale="90000"/>
          </a:bodyPr>
          <a:lstStyle/>
          <a:p>
            <a:r>
              <a:rPr lang="it-IT" dirty="0"/>
              <a:t>1. La crisi in Italia</a:t>
            </a:r>
          </a:p>
        </p:txBody>
      </p:sp>
      <p:sp>
        <p:nvSpPr>
          <p:cNvPr id="3" name="Content Placeholder 2">
            <a:extLst>
              <a:ext uri="{FF2B5EF4-FFF2-40B4-BE49-F238E27FC236}">
                <a16:creationId xmlns:a16="http://schemas.microsoft.com/office/drawing/2014/main" id="{B9CD493C-E307-CB24-02EC-6530F3AA9FED}"/>
              </a:ext>
            </a:extLst>
          </p:cNvPr>
          <p:cNvSpPr>
            <a:spLocks noGrp="1"/>
          </p:cNvSpPr>
          <p:nvPr>
            <p:ph idx="1"/>
          </p:nvPr>
        </p:nvSpPr>
        <p:spPr>
          <a:xfrm>
            <a:off x="838200" y="1784985"/>
            <a:ext cx="4638676" cy="4453890"/>
          </a:xfrm>
        </p:spPr>
        <p:txBody>
          <a:bodyPr>
            <a:normAutofit/>
          </a:bodyPr>
          <a:lstStyle/>
          <a:p>
            <a:pPr marL="0" indent="0" fontAlgn="base">
              <a:buNone/>
            </a:pPr>
            <a:r>
              <a:rPr lang="it-IT" sz="2000" b="1" dirty="0"/>
              <a:t>2023:</a:t>
            </a:r>
            <a:r>
              <a:rPr lang="en-US" sz="2000" dirty="0"/>
              <a:t>​</a:t>
            </a:r>
          </a:p>
          <a:p>
            <a:pPr fontAlgn="base"/>
            <a:r>
              <a:rPr lang="it-IT" sz="2000" dirty="0"/>
              <a:t>Ripresa dei mercati</a:t>
            </a:r>
            <a:r>
              <a:rPr lang="en-US" sz="2000" dirty="0"/>
              <a:t>​</a:t>
            </a:r>
          </a:p>
          <a:p>
            <a:pPr fontAlgn="base"/>
            <a:r>
              <a:rPr lang="it-IT" sz="2000" dirty="0"/>
              <a:t>Crisi (parziale) delle dot.com</a:t>
            </a:r>
            <a:r>
              <a:rPr lang="en-US" sz="2000" dirty="0"/>
              <a:t>​</a:t>
            </a:r>
          </a:p>
          <a:p>
            <a:pPr fontAlgn="base"/>
            <a:r>
              <a:rPr lang="it-IT" sz="2000" dirty="0"/>
              <a:t>Lento ritorno alla normalità</a:t>
            </a:r>
            <a:r>
              <a:rPr lang="en-US" sz="2000" dirty="0"/>
              <a:t>​</a:t>
            </a:r>
          </a:p>
          <a:p>
            <a:pPr fontAlgn="base"/>
            <a:r>
              <a:rPr lang="it-IT" sz="2000" dirty="0"/>
              <a:t>Guerra in medio oriente</a:t>
            </a:r>
            <a:r>
              <a:rPr lang="en-US" sz="2000" dirty="0"/>
              <a:t>​</a:t>
            </a:r>
          </a:p>
        </p:txBody>
      </p:sp>
      <p:sp>
        <p:nvSpPr>
          <p:cNvPr id="4" name="Title 1">
            <a:extLst>
              <a:ext uri="{FF2B5EF4-FFF2-40B4-BE49-F238E27FC236}">
                <a16:creationId xmlns:a16="http://schemas.microsoft.com/office/drawing/2014/main" id="{072F39CA-B64B-4560-918B-73F1F2C8C296}"/>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Dal 2023 al 2025</a:t>
            </a:r>
          </a:p>
        </p:txBody>
      </p:sp>
      <p:sp>
        <p:nvSpPr>
          <p:cNvPr id="5" name="Content Placeholder 2">
            <a:extLst>
              <a:ext uri="{FF2B5EF4-FFF2-40B4-BE49-F238E27FC236}">
                <a16:creationId xmlns:a16="http://schemas.microsoft.com/office/drawing/2014/main" id="{065B3DD0-6B1E-BD5C-0FDF-F492A5940AA3}"/>
              </a:ext>
            </a:extLst>
          </p:cNvPr>
          <p:cNvSpPr txBox="1">
            <a:spLocks/>
          </p:cNvSpPr>
          <p:nvPr/>
        </p:nvSpPr>
        <p:spPr>
          <a:xfrm>
            <a:off x="6770255" y="1784985"/>
            <a:ext cx="4116705" cy="365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it-IT" sz="2000" b="1" dirty="0"/>
              <a:t>2024 </a:t>
            </a:r>
            <a:r>
              <a:rPr lang="en-US" sz="2000" dirty="0"/>
              <a:t>​</a:t>
            </a:r>
          </a:p>
          <a:p>
            <a:pPr fontAlgn="base"/>
            <a:r>
              <a:rPr lang="it-IT" sz="2000" dirty="0"/>
              <a:t>(Crisi del canale di Suez)</a:t>
            </a:r>
            <a:r>
              <a:rPr lang="en-US" sz="2000" dirty="0"/>
              <a:t>​</a:t>
            </a:r>
          </a:p>
          <a:p>
            <a:pPr fontAlgn="base"/>
            <a:r>
              <a:rPr lang="it-IT" sz="2000" dirty="0"/>
              <a:t>GUERRE</a:t>
            </a:r>
            <a:r>
              <a:rPr lang="en-US" sz="2000" dirty="0"/>
              <a:t>​</a:t>
            </a:r>
          </a:p>
          <a:p>
            <a:pPr fontAlgn="base"/>
            <a:r>
              <a:rPr lang="it-IT" sz="2000" dirty="0"/>
              <a:t>Anno elettorale</a:t>
            </a:r>
            <a:r>
              <a:rPr lang="en-US" sz="2000" dirty="0"/>
              <a:t>​</a:t>
            </a:r>
          </a:p>
          <a:p>
            <a:pPr fontAlgn="base"/>
            <a:r>
              <a:rPr lang="it-IT" sz="2000" dirty="0"/>
              <a:t>Innovazioni tecnologiche (AI)</a:t>
            </a:r>
            <a:r>
              <a:rPr lang="en-US" sz="2000" dirty="0"/>
              <a:t>​</a:t>
            </a:r>
          </a:p>
          <a:p>
            <a:pPr marL="0" indent="0" fontAlgn="base">
              <a:buNone/>
            </a:pPr>
            <a:r>
              <a:rPr lang="it-IT" sz="2000" b="1" dirty="0"/>
              <a:t>2025</a:t>
            </a:r>
            <a:r>
              <a:rPr lang="en-US" sz="2000" dirty="0"/>
              <a:t>​</a:t>
            </a:r>
          </a:p>
          <a:p>
            <a:pPr fontAlgn="base"/>
            <a:r>
              <a:rPr lang="it-IT" sz="2000" dirty="0"/>
              <a:t>TRUMP (dazi e effetti inflazionistici)</a:t>
            </a:r>
            <a:r>
              <a:rPr lang="en-US" sz="2000" dirty="0"/>
              <a:t>​</a:t>
            </a:r>
          </a:p>
        </p:txBody>
      </p:sp>
      <p:pic>
        <p:nvPicPr>
          <p:cNvPr id="6" name="Graphic 4">
            <a:extLst>
              <a:ext uri="{FF2B5EF4-FFF2-40B4-BE49-F238E27FC236}">
                <a16:creationId xmlns:a16="http://schemas.microsoft.com/office/drawing/2014/main" id="{F63D773E-64DB-6053-2A6C-5E64F37EE2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 y="6230533"/>
            <a:ext cx="2232696" cy="500054"/>
          </a:xfrm>
          <a:prstGeom prst="rect">
            <a:avLst/>
          </a:prstGeom>
        </p:spPr>
      </p:pic>
      <p:pic>
        <p:nvPicPr>
          <p:cNvPr id="7" name="Picture 6" descr="Legacoop Nazionale">
            <a:extLst>
              <a:ext uri="{FF2B5EF4-FFF2-40B4-BE49-F238E27FC236}">
                <a16:creationId xmlns:a16="http://schemas.microsoft.com/office/drawing/2014/main" id="{EA36D23A-513A-40B0-43CA-F87054D9DD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10935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86A8-EDA2-14B9-633C-6C59252A7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5AFF5-B8D4-F238-2844-1AC5D1A6A750}"/>
              </a:ext>
            </a:extLst>
          </p:cNvPr>
          <p:cNvSpPr>
            <a:spLocks noGrp="1"/>
          </p:cNvSpPr>
          <p:nvPr>
            <p:ph type="title"/>
          </p:nvPr>
        </p:nvSpPr>
        <p:spPr>
          <a:xfrm>
            <a:off x="771525" y="540000"/>
            <a:ext cx="10515600" cy="374260"/>
          </a:xfrm>
        </p:spPr>
        <p:txBody>
          <a:bodyPr>
            <a:normAutofit fontScale="90000"/>
          </a:bodyPr>
          <a:lstStyle/>
          <a:p>
            <a:r>
              <a:rPr lang="it-IT" dirty="0"/>
              <a:t>1. La crisi in Italia</a:t>
            </a:r>
          </a:p>
        </p:txBody>
      </p:sp>
      <p:sp>
        <p:nvSpPr>
          <p:cNvPr id="4" name="Title 1">
            <a:extLst>
              <a:ext uri="{FF2B5EF4-FFF2-40B4-BE49-F238E27FC236}">
                <a16:creationId xmlns:a16="http://schemas.microsoft.com/office/drawing/2014/main" id="{89BD4619-EB11-0EEE-8C86-79FE318572E4}"/>
              </a:ext>
            </a:extLst>
          </p:cNvPr>
          <p:cNvSpPr txBox="1">
            <a:spLocks/>
          </p:cNvSpPr>
          <p:nvPr/>
        </p:nvSpPr>
        <p:spPr>
          <a:xfrm>
            <a:off x="904875" y="934480"/>
            <a:ext cx="10515600" cy="3742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Uno sguardo al 2025 finora</a:t>
            </a:r>
          </a:p>
        </p:txBody>
      </p:sp>
      <p:pic>
        <p:nvPicPr>
          <p:cNvPr id="6146" name="Picture 2">
            <a:extLst>
              <a:ext uri="{FF2B5EF4-FFF2-40B4-BE49-F238E27FC236}">
                <a16:creationId xmlns:a16="http://schemas.microsoft.com/office/drawing/2014/main" id="{B22EDD29-B480-0F17-4416-48B6CF864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83" y="1741756"/>
            <a:ext cx="3600000" cy="31034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2D10199-1C2C-1197-41BE-9819B9C5E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47" y="1741756"/>
            <a:ext cx="3600000" cy="32876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CDBD0D0-FE81-FFD5-8482-500A78081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061" y="1741756"/>
            <a:ext cx="3600000" cy="289389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4">
            <a:extLst>
              <a:ext uri="{FF2B5EF4-FFF2-40B4-BE49-F238E27FC236}">
                <a16:creationId xmlns:a16="http://schemas.microsoft.com/office/drawing/2014/main" id="{D102BCC4-6DCE-597D-8B03-8D94A5BACF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50" y="6230533"/>
            <a:ext cx="2232696" cy="500054"/>
          </a:xfrm>
          <a:prstGeom prst="rect">
            <a:avLst/>
          </a:prstGeom>
        </p:spPr>
      </p:pic>
      <p:pic>
        <p:nvPicPr>
          <p:cNvPr id="5" name="Picture 4" descr="Legacoop Nazionale">
            <a:extLst>
              <a:ext uri="{FF2B5EF4-FFF2-40B4-BE49-F238E27FC236}">
                <a16:creationId xmlns:a16="http://schemas.microsoft.com/office/drawing/2014/main" id="{6071AD10-F2B9-35B4-FF93-F8DB97DFEB5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5784" y="6480560"/>
            <a:ext cx="1326166" cy="164930"/>
          </a:xfrm>
          <a:prstGeom prst="rect">
            <a:avLst/>
          </a:prstGeom>
          <a:noFill/>
          <a:ln>
            <a:noFill/>
          </a:ln>
        </p:spPr>
      </p:pic>
    </p:spTree>
    <p:extLst>
      <p:ext uri="{BB962C8B-B14F-4D97-AF65-F5344CB8AC3E}">
        <p14:creationId xmlns:p14="http://schemas.microsoft.com/office/powerpoint/2010/main" val="2786356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4014</Words>
  <Application>Microsoft Macintosh PowerPoint</Application>
  <PresentationFormat>Widescreen</PresentationFormat>
  <Paragraphs>327</Paragraphs>
  <Slides>26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Aptos</vt:lpstr>
      <vt:lpstr>Aptos Display</vt:lpstr>
      <vt:lpstr>Arial</vt:lpstr>
      <vt:lpstr>Calibri</vt:lpstr>
      <vt:lpstr>Times New Roman</vt:lpstr>
      <vt:lpstr>Verdana</vt:lpstr>
      <vt:lpstr>Wingdings</vt:lpstr>
      <vt:lpstr>Office Theme</vt:lpstr>
      <vt:lpstr>Prevenzione e gestione della crisi nelle cooperative  Lezione introduttiva 19 giugno 2025 10.30 – 13.30  Sala Basevi – Via Guattani 9 – Roma </vt:lpstr>
      <vt:lpstr>Agenda</vt:lpstr>
      <vt:lpstr>1. La crisi d’impresa in Italia attraverso gli anni</vt:lpstr>
      <vt:lpstr>1. Gli interventi pubblici</vt:lpstr>
      <vt:lpstr>1. La crisi in Italia</vt:lpstr>
      <vt:lpstr>1. La crisi in Italia</vt:lpstr>
      <vt:lpstr>1. La crisi in Italia</vt:lpstr>
      <vt:lpstr>1. La crisi in Italia</vt:lpstr>
      <vt:lpstr>1. La crisi in Italia</vt:lpstr>
      <vt:lpstr>2. Crisi d’impresa e società cooperative</vt:lpstr>
      <vt:lpstr>2. Crisi d’impresa e società cooperative</vt:lpstr>
      <vt:lpstr>2. Crisi d’impresa e società cooperative</vt:lpstr>
      <vt:lpstr>2. Crisi d’impresa e società cooperative</vt:lpstr>
      <vt:lpstr>2. Crisi d’impresa e società cooperative</vt:lpstr>
      <vt:lpstr>2. Crisi d’impresa e società cooperative</vt:lpstr>
      <vt:lpstr>2. Crisi d’impresa e società cooperative</vt:lpstr>
      <vt:lpstr>2. Crisi d’impresa e società cooperative</vt:lpstr>
      <vt:lpstr>2. Crisi d’impresa e società cooperative</vt:lpstr>
      <vt:lpstr>3. Gli strumenti di regolazione della crisi</vt:lpstr>
      <vt:lpstr>4. Adeguati assetti e prevenzione della crisi</vt:lpstr>
      <vt:lpstr>4. Adeguati assetti e prevenzione della crisi</vt:lpstr>
      <vt:lpstr>4. Adeguati assetti e prevenzione della crisi</vt:lpstr>
      <vt:lpstr>4. Adeguati assetti e prevenzione della crisi</vt:lpstr>
      <vt:lpstr>5. I fondamentali della gestione della crisi</vt:lpstr>
      <vt:lpstr>5. I fondamentali della gestione della crisi</vt:lpstr>
      <vt:lpstr>6. Il programma del corso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Alessandro D'Amico</dc:creator>
  <cp:lastModifiedBy>Gianluigi Granero</cp:lastModifiedBy>
  <cp:revision>9</cp:revision>
  <dcterms:created xsi:type="dcterms:W3CDTF">2025-01-22T15:40:45Z</dcterms:created>
  <dcterms:modified xsi:type="dcterms:W3CDTF">2025-06-19T13:18:44Z</dcterms:modified>
</cp:coreProperties>
</file>